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357" r:id="rId3"/>
    <p:sldId id="275" r:id="rId4"/>
    <p:sldId id="315" r:id="rId5"/>
    <p:sldId id="258" r:id="rId7"/>
    <p:sldId id="360" r:id="rId8"/>
    <p:sldId id="276" r:id="rId9"/>
    <p:sldId id="358" r:id="rId10"/>
    <p:sldId id="345" r:id="rId11"/>
    <p:sldId id="346" r:id="rId12"/>
    <p:sldId id="347" r:id="rId13"/>
    <p:sldId id="348" r:id="rId14"/>
    <p:sldId id="349" r:id="rId15"/>
    <p:sldId id="306" r:id="rId16"/>
    <p:sldId id="350" r:id="rId17"/>
    <p:sldId id="361" r:id="rId18"/>
    <p:sldId id="343" r:id="rId19"/>
    <p:sldId id="308" r:id="rId20"/>
    <p:sldId id="351" r:id="rId21"/>
    <p:sldId id="352" r:id="rId22"/>
    <p:sldId id="353" r:id="rId23"/>
    <p:sldId id="354" r:id="rId24"/>
    <p:sldId id="356" r:id="rId25"/>
    <p:sldId id="340" r:id="rId26"/>
    <p:sldId id="341" r:id="rId27"/>
    <p:sldId id="309" r:id="rId28"/>
    <p:sldId id="310" r:id="rId29"/>
    <p:sldId id="311" r:id="rId30"/>
    <p:sldId id="312" r:id="rId31"/>
    <p:sldId id="313" r:id="rId32"/>
    <p:sldId id="363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141A"/>
    <a:srgbClr val="FF0066"/>
    <a:srgbClr val="DA1F2A"/>
    <a:srgbClr val="FF9900"/>
    <a:srgbClr val="E44048"/>
    <a:srgbClr val="A9171E"/>
    <a:srgbClr val="E7575E"/>
    <a:srgbClr val="F5F7F9"/>
    <a:srgbClr val="BC1A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56" autoAdjust="0"/>
    <p:restoredTop sz="27698" autoAdjust="0"/>
  </p:normalViewPr>
  <p:slideViewPr>
    <p:cSldViewPr snapToGrid="0" showGuides="1">
      <p:cViewPr>
        <p:scale>
          <a:sx n="68" d="100"/>
          <a:sy n="68" d="100"/>
        </p:scale>
        <p:origin x="-666" y="-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2F791C-06C7-4955-942B-0A2D5EC6E0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FA712A-06C0-41A8-B6A5-5BE4280DEA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https://download.unsplash.com/uploads/1411724908903377d4696/2e9b0cb2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https://download.unsplash.com/uploads/1411724908903377d4696/2e9b0cb2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https://download.unsplash.com/uploads/1411724908903377d4696/2e9b0cb2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https://download.unsplash.com/uploads/1411724908903377d4696/2e9b0cb2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https://download.unsplash.com/uploads/1411724908903377d4696/2e9b0cb2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https://download.unsplash.com/uploads/1411724908903377d4696/2e9b0cb2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https://download.unsplash.com/uploads/1411724908903377d4696/2e9b0cb2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https://download.unsplash.com/42/U7Fc1sy5SCUDIu4tlJY3_NY_by_PhilippHenzler_philmotion.de.jpg</a:t>
            </a:r>
            <a:r>
              <a:rPr lang="en-US" altLang="zh-CN" dirty="0" smtClean="0"/>
              <a:t> 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https://download.unsplash.com/uploads/1411724908903377d4696/2e9b0cb2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https://download.unsplash.com/uploads/1411724908903377d4696/2e9b0cb2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C4DAE-4541-43CA-A4FF-DC618A162F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85600" y="274643"/>
            <a:ext cx="36576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2800" y="274643"/>
            <a:ext cx="107696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1636715"/>
            <a:ext cx="12192000" cy="31130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0374429" y="6369098"/>
            <a:ext cx="1350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931853-A4FE-482C-80F1-030A07F4AA7F}" type="slidenum">
              <a:rPr lang="en-US" altLang="zh-CN" sz="160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</a:fld>
            <a:endParaRPr lang="zh-CN" altLang="en-US" sz="1600" dirty="0">
              <a:solidFill>
                <a:schemeClr val="accent3">
                  <a:lumMod val="60000"/>
                  <a:lumOff val="40000"/>
                </a:schemeClr>
              </a:solidFill>
              <a:latin typeface="Roboto Black" panose="02000000000000000000" pitchFamily="2" charset="0"/>
              <a:ea typeface="+mj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60694" y="6369098"/>
            <a:ext cx="2320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XUYI</a:t>
            </a: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Roboto Thin" pitchFamily="2" charset="0"/>
                <a:ea typeface="Roboto Thin" pitchFamily="2" charset="0"/>
              </a:rPr>
              <a:t>PRESENTATION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Roboto Thin" pitchFamily="2" charset="0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28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29600" y="1600205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3110A-D851-49EB-BF02-FAE3809065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AB857-8346-4986-B285-ECFAE94FF6D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40.png"/><Relationship Id="rId7" Type="http://schemas.openxmlformats.org/officeDocument/2006/relationships/image" Target="../media/image39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:\My Docments\Desktop\副本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2218545" y="1918741"/>
            <a:ext cx="8109679" cy="369821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401821" y="4218953"/>
            <a:ext cx="5439410" cy="540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chemeClr val="bg1"/>
                </a:solidFill>
              </a:rPr>
              <a:t>全能小户型 </a:t>
            </a:r>
            <a:r>
              <a:rPr lang="en-US" altLang="zh-CN" sz="2400" dirty="0" smtClean="0">
                <a:solidFill>
                  <a:schemeClr val="bg1"/>
                </a:solidFill>
              </a:rPr>
              <a:t>| </a:t>
            </a:r>
            <a:r>
              <a:rPr lang="zh-CN" altLang="en-US" sz="2400" dirty="0" smtClean="0">
                <a:solidFill>
                  <a:schemeClr val="bg1"/>
                </a:solidFill>
              </a:rPr>
              <a:t>邻里商业 </a:t>
            </a:r>
            <a:r>
              <a:rPr lang="en-US" altLang="zh-CN" sz="2400" dirty="0" smtClean="0">
                <a:solidFill>
                  <a:schemeClr val="bg1"/>
                </a:solidFill>
              </a:rPr>
              <a:t>| </a:t>
            </a:r>
            <a:r>
              <a:rPr lang="zh-CN" altLang="en-US" sz="2400" dirty="0" smtClean="0">
                <a:solidFill>
                  <a:schemeClr val="bg1"/>
                </a:solidFill>
              </a:rPr>
              <a:t>政务中心物业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95925" y="5020247"/>
            <a:ext cx="4800151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8</a:t>
            </a:r>
            <a:r>
              <a:rPr lang="zh-CN" altLang="en-US" sz="160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rPr>
              <a:t>万方轻奢生活综合体，点亮后湖中心</a:t>
            </a:r>
            <a:endParaRPr lang="en-US" altLang="zh-CN" sz="1600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3730619" y="4792488"/>
            <a:ext cx="4800151" cy="0"/>
          </a:xfrm>
          <a:prstGeom prst="line">
            <a:avLst/>
          </a:prstGeom>
          <a:ln w="25400">
            <a:solidFill>
              <a:srgbClr val="DA1F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5135738" y="0"/>
            <a:ext cx="7056265" cy="928468"/>
          </a:xfrm>
          <a:custGeom>
            <a:avLst/>
            <a:gdLst>
              <a:gd name="connsiteX0" fmla="*/ 587173 w 7056265"/>
              <a:gd name="connsiteY0" fmla="*/ 0 h 928468"/>
              <a:gd name="connsiteX1" fmla="*/ 7056265 w 7056265"/>
              <a:gd name="connsiteY1" fmla="*/ 0 h 928468"/>
              <a:gd name="connsiteX2" fmla="*/ 7056265 w 7056265"/>
              <a:gd name="connsiteY2" fmla="*/ 928468 h 928468"/>
              <a:gd name="connsiteX3" fmla="*/ 0 w 7056265"/>
              <a:gd name="connsiteY3" fmla="*/ 928468 h 92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6265" h="928468">
                <a:moveTo>
                  <a:pt x="587173" y="0"/>
                </a:moveTo>
                <a:lnTo>
                  <a:pt x="7056265" y="0"/>
                </a:lnTo>
                <a:lnTo>
                  <a:pt x="7056265" y="928468"/>
                </a:lnTo>
                <a:lnTo>
                  <a:pt x="0" y="928468"/>
                </a:lnTo>
                <a:close/>
              </a:path>
            </a:pathLst>
          </a:cu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rot="10800000">
            <a:off x="-1" y="0"/>
            <a:ext cx="5718519" cy="928468"/>
          </a:xfrm>
          <a:custGeom>
            <a:avLst/>
            <a:gdLst>
              <a:gd name="connsiteX0" fmla="*/ 5718518 w 5718518"/>
              <a:gd name="connsiteY0" fmla="*/ 928468 h 928468"/>
              <a:gd name="connsiteX1" fmla="*/ 0 w 5718518"/>
              <a:gd name="connsiteY1" fmla="*/ 928468 h 928468"/>
              <a:gd name="connsiteX2" fmla="*/ 587173 w 5718518"/>
              <a:gd name="connsiteY2" fmla="*/ 0 h 928468"/>
              <a:gd name="connsiteX3" fmla="*/ 5718518 w 5718518"/>
              <a:gd name="connsiteY3" fmla="*/ 0 h 92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8518" h="928468">
                <a:moveTo>
                  <a:pt x="5718518" y="928468"/>
                </a:moveTo>
                <a:lnTo>
                  <a:pt x="0" y="928468"/>
                </a:lnTo>
                <a:lnTo>
                  <a:pt x="587173" y="0"/>
                </a:lnTo>
                <a:lnTo>
                  <a:pt x="5718518" y="0"/>
                </a:lnTo>
                <a:close/>
              </a:path>
            </a:pathLst>
          </a:cu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-1" y="6625885"/>
            <a:ext cx="12192001" cy="232117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F:\物料清单\20151230东方广场logo白]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228" y="1791189"/>
            <a:ext cx="74422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My Docments\Desktop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79" y="114824"/>
            <a:ext cx="2641475" cy="69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77753" y="624022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90141A"/>
                </a:solidFill>
              </a:rPr>
              <a:t>园林绿化</a:t>
            </a:r>
            <a:endParaRPr lang="zh-CN" altLang="en-US" b="1" dirty="0">
              <a:solidFill>
                <a:srgbClr val="90141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77753" y="624022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90141A"/>
                </a:solidFill>
              </a:rPr>
              <a:t>西侧</a:t>
            </a:r>
            <a:r>
              <a:rPr lang="zh-CN" altLang="en-US" b="1" dirty="0" smtClean="0">
                <a:solidFill>
                  <a:srgbClr val="90141A"/>
                </a:solidFill>
              </a:rPr>
              <a:t>广场</a:t>
            </a:r>
            <a:endParaRPr lang="zh-CN" altLang="en-US" b="1" dirty="0">
              <a:solidFill>
                <a:srgbClr val="90141A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801" y="0"/>
            <a:ext cx="12363801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662874" y="624022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90141A"/>
                </a:solidFill>
              </a:rPr>
              <a:t>后</a:t>
            </a:r>
            <a:r>
              <a:rPr lang="zh-CN" altLang="en-US" b="1" dirty="0" smtClean="0">
                <a:solidFill>
                  <a:srgbClr val="90141A"/>
                </a:solidFill>
              </a:rPr>
              <a:t>场园林</a:t>
            </a:r>
            <a:endParaRPr lang="zh-CN" altLang="en-US" b="1" dirty="0">
              <a:solidFill>
                <a:srgbClr val="90141A"/>
              </a:solidFill>
            </a:endParaRPr>
          </a:p>
        </p:txBody>
      </p:sp>
      <p:pic>
        <p:nvPicPr>
          <p:cNvPr id="2050" name="Picture 2" descr="F:\物料清单\新地效果图\公共空间效果图\休闲商务区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29506"/>
            <a:ext cx="12209625" cy="492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481626" y="6054024"/>
            <a:ext cx="195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DA1F2A"/>
                </a:solidFill>
              </a:rPr>
              <a:t>6</a:t>
            </a:r>
            <a:r>
              <a:rPr lang="zh-CN" altLang="en-US" sz="2400" b="1" dirty="0" smtClean="0">
                <a:solidFill>
                  <a:srgbClr val="DA1F2A"/>
                </a:solidFill>
              </a:rPr>
              <a:t>米挑高 </a:t>
            </a:r>
            <a:r>
              <a:rPr lang="zh-CN" altLang="en-US" sz="2400" dirty="0" smtClean="0"/>
              <a:t>大堂</a:t>
            </a:r>
            <a:endParaRPr lang="zh-CN" altLang="en-US" sz="2400" dirty="0"/>
          </a:p>
        </p:txBody>
      </p:sp>
      <p:sp>
        <p:nvSpPr>
          <p:cNvPr id="4" name="文本框 18"/>
          <p:cNvSpPr txBox="1"/>
          <p:nvPr/>
        </p:nvSpPr>
        <p:spPr>
          <a:xfrm>
            <a:off x="-17625" y="43929"/>
            <a:ext cx="601447" cy="584775"/>
          </a:xfrm>
          <a:prstGeom prst="rect">
            <a:avLst/>
          </a:prstGeom>
          <a:solidFill>
            <a:srgbClr val="DA1F2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5643" y="-17628"/>
            <a:ext cx="5061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DA1F2A"/>
                </a:solidFill>
              </a:rPr>
              <a:t>五星级大堂</a:t>
            </a:r>
            <a:endParaRPr lang="zh-CN" altLang="en-US" sz="4000" b="1" dirty="0">
              <a:solidFill>
                <a:srgbClr val="DA1F2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23" y="597452"/>
            <a:ext cx="5623883" cy="626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36117" y="5318067"/>
            <a:ext cx="34211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C00000"/>
                </a:solidFill>
                <a:latin typeface="+mj-ea"/>
                <a:ea typeface="+mj-ea"/>
              </a:rPr>
              <a:t>通力品牌电梯</a:t>
            </a:r>
            <a:endParaRPr lang="en-US" altLang="zh-CN" sz="24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endParaRPr lang="en-US" altLang="zh-CN" sz="2400" b="1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en-US" altLang="zh-CN" sz="2000" b="1" dirty="0" smtClean="0">
                <a:latin typeface="+mj-ea"/>
                <a:ea typeface="+mj-ea"/>
              </a:rPr>
              <a:t>1-12F     3</a:t>
            </a:r>
            <a:r>
              <a:rPr lang="zh-CN" altLang="en-US" sz="2000" b="1" dirty="0" smtClean="0">
                <a:latin typeface="+mj-ea"/>
                <a:ea typeface="+mj-ea"/>
              </a:rPr>
              <a:t>台客梯</a:t>
            </a:r>
            <a:r>
              <a:rPr lang="en-US" altLang="zh-CN" sz="2000" b="1" dirty="0" smtClean="0">
                <a:latin typeface="+mj-ea"/>
                <a:ea typeface="+mj-ea"/>
              </a:rPr>
              <a:t>+1</a:t>
            </a:r>
            <a:r>
              <a:rPr lang="zh-CN" altLang="en-US" sz="2000" b="1" dirty="0" smtClean="0">
                <a:latin typeface="+mj-ea"/>
                <a:ea typeface="+mj-ea"/>
              </a:rPr>
              <a:t>台货梯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r>
              <a:rPr lang="en-US" altLang="zh-CN" sz="2000" b="1" dirty="0" smtClean="0">
                <a:latin typeface="+mj-ea"/>
                <a:ea typeface="+mj-ea"/>
              </a:rPr>
              <a:t>13-30F   4</a:t>
            </a:r>
            <a:r>
              <a:rPr lang="zh-CN" altLang="en-US" sz="2000" b="1" dirty="0" smtClean="0">
                <a:latin typeface="+mj-ea"/>
                <a:ea typeface="+mj-ea"/>
              </a:rPr>
              <a:t>台客梯</a:t>
            </a:r>
            <a:r>
              <a:rPr lang="en-US" altLang="zh-CN" sz="2000" b="1" dirty="0" smtClean="0">
                <a:latin typeface="+mj-ea"/>
                <a:ea typeface="+mj-ea"/>
              </a:rPr>
              <a:t>+1</a:t>
            </a:r>
            <a:r>
              <a:rPr lang="zh-CN" altLang="en-US" sz="2000" b="1" dirty="0" smtClean="0">
                <a:latin typeface="+mj-ea"/>
                <a:ea typeface="+mj-ea"/>
              </a:rPr>
              <a:t>台货梯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7812" y="6415425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一楼奢华电梯间</a:t>
            </a:r>
            <a:endParaRPr lang="zh-CN" altLang="en-US" b="1" dirty="0"/>
          </a:p>
        </p:txBody>
      </p:sp>
      <p:pic>
        <p:nvPicPr>
          <p:cNvPr id="6" name="图片 5" descr="82679385136113876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51633" y="0"/>
            <a:ext cx="3399692" cy="5270840"/>
          </a:xfrm>
          <a:prstGeom prst="rect">
            <a:avLst/>
          </a:prstGeom>
        </p:spPr>
      </p:pic>
      <p:sp>
        <p:nvSpPr>
          <p:cNvPr id="7" name="文本框 18"/>
          <p:cNvSpPr txBox="1"/>
          <p:nvPr/>
        </p:nvSpPr>
        <p:spPr>
          <a:xfrm>
            <a:off x="-17625" y="43929"/>
            <a:ext cx="601447" cy="584775"/>
          </a:xfrm>
          <a:prstGeom prst="rect">
            <a:avLst/>
          </a:prstGeom>
          <a:solidFill>
            <a:srgbClr val="DA1F2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5643" y="-17628"/>
            <a:ext cx="5061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DA1F2A"/>
                </a:solidFill>
              </a:rPr>
              <a:t>奢华电梯间</a:t>
            </a:r>
            <a:endParaRPr lang="zh-CN" altLang="en-US" sz="4000" b="1" dirty="0">
              <a:solidFill>
                <a:srgbClr val="DA1F2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18"/>
          <p:cNvSpPr txBox="1"/>
          <p:nvPr/>
        </p:nvSpPr>
        <p:spPr>
          <a:xfrm>
            <a:off x="-17625" y="43929"/>
            <a:ext cx="601447" cy="584775"/>
          </a:xfrm>
          <a:prstGeom prst="rect">
            <a:avLst/>
          </a:prstGeom>
          <a:solidFill>
            <a:srgbClr val="DA1F2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5643" y="-17628"/>
            <a:ext cx="5061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DA1F2A"/>
                </a:solidFill>
              </a:rPr>
              <a:t>智能门禁系统</a:t>
            </a:r>
            <a:endParaRPr lang="zh-CN" altLang="en-US" sz="4000" b="1" dirty="0">
              <a:solidFill>
                <a:srgbClr val="DA1F2A"/>
              </a:solidFill>
            </a:endParaRPr>
          </a:p>
        </p:txBody>
      </p:sp>
      <p:pic>
        <p:nvPicPr>
          <p:cNvPr id="4098" name="Picture 2" descr="F:\物料清单\新地效果图\公共空间效果图\门禁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905" y="792744"/>
            <a:ext cx="10757095" cy="606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/>
          <p:cNvSpPr txBox="1"/>
          <p:nvPr/>
        </p:nvSpPr>
        <p:spPr>
          <a:xfrm>
            <a:off x="-17625" y="43929"/>
            <a:ext cx="601447" cy="584775"/>
          </a:xfrm>
          <a:prstGeom prst="rect">
            <a:avLst/>
          </a:prstGeom>
          <a:solidFill>
            <a:srgbClr val="DA1F2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5643" y="-17628"/>
            <a:ext cx="4285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rgbClr val="DA1F2A"/>
                </a:solidFill>
              </a:rPr>
              <a:t>裙</a:t>
            </a:r>
            <a:r>
              <a:rPr lang="zh-CN" altLang="en-US" sz="4000" b="1" dirty="0" smtClean="0">
                <a:solidFill>
                  <a:srgbClr val="DA1F2A"/>
                </a:solidFill>
              </a:rPr>
              <a:t>楼商业业态规划</a:t>
            </a:r>
            <a:endParaRPr lang="zh-CN" altLang="en-US" sz="4000" b="1" dirty="0">
              <a:solidFill>
                <a:srgbClr val="DA1F2A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" t="5414" r="2093" b="3898"/>
          <a:stretch>
            <a:fillRect/>
          </a:stretch>
        </p:blipFill>
        <p:spPr bwMode="auto">
          <a:xfrm>
            <a:off x="5956894" y="0"/>
            <a:ext cx="6246055" cy="2827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49546" y="1977967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已签约品牌主力店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3097" y="2672226"/>
            <a:ext cx="4549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4-12F  </a:t>
            </a:r>
            <a:r>
              <a:rPr lang="zh-CN" altLang="en-US" sz="2000" dirty="0" smtClean="0"/>
              <a:t>维也纳国际酒店（武汉旗舰店）</a:t>
            </a:r>
            <a:endParaRPr lang="en-US" altLang="zh-CN" sz="20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9"/>
          <a:stretch>
            <a:fillRect/>
          </a:stretch>
        </p:blipFill>
        <p:spPr bwMode="auto">
          <a:xfrm>
            <a:off x="8179588" y="2938116"/>
            <a:ext cx="4004981" cy="197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88" y="4732213"/>
            <a:ext cx="4004981" cy="21385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8" r="59912"/>
          <a:stretch>
            <a:fillRect/>
          </a:stretch>
        </p:blipFill>
        <p:spPr>
          <a:xfrm>
            <a:off x="5956893" y="2946494"/>
            <a:ext cx="2132029" cy="3912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9672" y="8839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公寓电梯间</a:t>
            </a:r>
            <a:endParaRPr lang="zh-CN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077" y="0"/>
            <a:ext cx="61658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26" y="1358154"/>
            <a:ext cx="6009979" cy="4208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87366" y="6374866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DA1F2A"/>
                </a:solidFill>
              </a:rPr>
              <a:t>玫瑰金镶边 </a:t>
            </a:r>
            <a:r>
              <a:rPr lang="zh-CN" altLang="en-US" dirty="0" smtClean="0"/>
              <a:t>公寓走廊  </a:t>
            </a:r>
            <a:endParaRPr lang="zh-CN" altLang="en-US" dirty="0"/>
          </a:p>
        </p:txBody>
      </p:sp>
      <p:sp>
        <p:nvSpPr>
          <p:cNvPr id="6" name="文本框 18"/>
          <p:cNvSpPr txBox="1"/>
          <p:nvPr/>
        </p:nvSpPr>
        <p:spPr>
          <a:xfrm>
            <a:off x="-17625" y="156471"/>
            <a:ext cx="601447" cy="584775"/>
          </a:xfrm>
          <a:prstGeom prst="rect">
            <a:avLst/>
          </a:prstGeom>
          <a:solidFill>
            <a:srgbClr val="DA1F2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5643" y="94916"/>
            <a:ext cx="4285055" cy="8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DA1F2A"/>
                </a:solidFill>
              </a:rPr>
              <a:t>  B</a:t>
            </a:r>
            <a:r>
              <a:rPr lang="zh-CN" altLang="en-US" sz="4000" b="1" dirty="0" smtClean="0">
                <a:solidFill>
                  <a:srgbClr val="DA1F2A"/>
                </a:solidFill>
              </a:rPr>
              <a:t>栋的公寓效果</a:t>
            </a:r>
            <a:endParaRPr lang="zh-CN" altLang="en-US" sz="4000" b="1" dirty="0">
              <a:solidFill>
                <a:srgbClr val="DA1F2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EBECEC"/>
              </a:solidFill>
            </a:endParaRPr>
          </a:p>
        </p:txBody>
      </p:sp>
      <p:sp>
        <p:nvSpPr>
          <p:cNvPr id="25" name="文本框 18"/>
          <p:cNvSpPr txBox="1"/>
          <p:nvPr/>
        </p:nvSpPr>
        <p:spPr>
          <a:xfrm>
            <a:off x="-17625" y="196813"/>
            <a:ext cx="601447" cy="584775"/>
          </a:xfrm>
          <a:prstGeom prst="rect">
            <a:avLst/>
          </a:prstGeom>
          <a:solidFill>
            <a:srgbClr val="DA1F2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5643" y="135257"/>
            <a:ext cx="2782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DA1F2A"/>
                </a:solidFill>
              </a:rPr>
              <a:t>公寓平面图</a:t>
            </a:r>
            <a:endParaRPr lang="zh-CN" altLang="en-US" sz="4000" b="1" dirty="0">
              <a:solidFill>
                <a:srgbClr val="DA1F2A"/>
              </a:solidFill>
            </a:endParaRPr>
          </a:p>
        </p:txBody>
      </p:sp>
      <p:pic>
        <p:nvPicPr>
          <p:cNvPr id="39" name="Picture 4" descr="E:\My Docments\Desktop\QQ截图20160216141126_副本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822" y="5813733"/>
            <a:ext cx="730343" cy="72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矩形 118"/>
          <p:cNvSpPr/>
          <p:nvPr/>
        </p:nvSpPr>
        <p:spPr>
          <a:xfrm>
            <a:off x="390849" y="1948074"/>
            <a:ext cx="352211" cy="338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TextBox 119"/>
          <p:cNvSpPr txBox="1"/>
          <p:nvPr/>
        </p:nvSpPr>
        <p:spPr>
          <a:xfrm>
            <a:off x="786618" y="1804731"/>
            <a:ext cx="2658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B1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1</a:t>
            </a:r>
            <a:r>
              <a:rPr lang="zh-CN" altLang="en-US" sz="2000" b="1" dirty="0"/>
              <a:t>、</a:t>
            </a:r>
            <a:r>
              <a:rPr lang="en-US" altLang="zh-CN" sz="2000" b="1" dirty="0" smtClean="0"/>
              <a:t>11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15</a:t>
            </a:r>
            <a:r>
              <a:rPr lang="zh-CN" altLang="en-US" sz="2000" b="1" dirty="0" smtClean="0"/>
              <a:t>、</a:t>
            </a:r>
            <a:r>
              <a:rPr lang="en-US" altLang="zh-CN" sz="2000" b="1" dirty="0" smtClean="0"/>
              <a:t>25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r>
              <a:rPr lang="zh-CN" altLang="en-US" sz="1400" b="1" dirty="0" smtClean="0"/>
              <a:t>建筑面积约</a:t>
            </a:r>
            <a:r>
              <a:rPr lang="en-US" altLang="zh-CN" sz="2800" b="1" dirty="0" smtClean="0"/>
              <a:t>45</a:t>
            </a:r>
            <a:r>
              <a:rPr lang="zh-CN" altLang="en-US" sz="2800" b="1" dirty="0" smtClean="0"/>
              <a:t>㎡</a:t>
            </a:r>
            <a:endParaRPr lang="zh-CN" altLang="en-US" sz="28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390850" y="3637413"/>
            <a:ext cx="2977436" cy="830997"/>
            <a:chOff x="390849" y="1550893"/>
            <a:chExt cx="2977436" cy="830997"/>
          </a:xfrm>
        </p:grpSpPr>
        <p:sp>
          <p:nvSpPr>
            <p:cNvPr id="121" name="矩形 120"/>
            <p:cNvSpPr/>
            <p:nvPr/>
          </p:nvSpPr>
          <p:spPr>
            <a:xfrm>
              <a:off x="390849" y="1697074"/>
              <a:ext cx="352211" cy="34976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82577" y="1550893"/>
              <a:ext cx="258570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/>
                <a:t>B3</a:t>
              </a:r>
              <a:r>
                <a:rPr lang="zh-CN" altLang="en-US" sz="2000" b="1" dirty="0" smtClean="0"/>
                <a:t>（</a:t>
              </a:r>
              <a:r>
                <a:rPr lang="en-US" altLang="zh-CN" sz="2000" b="1" dirty="0" smtClean="0"/>
                <a:t>12-14</a:t>
              </a:r>
              <a:r>
                <a:rPr lang="zh-CN" altLang="en-US" sz="2000" b="1" dirty="0" smtClean="0"/>
                <a:t>、</a:t>
              </a:r>
              <a:r>
                <a:rPr lang="en-US" altLang="zh-CN" sz="2000" b="1" dirty="0" smtClean="0"/>
                <a:t>26-28</a:t>
              </a:r>
              <a:r>
                <a:rPr lang="zh-CN" altLang="en-US" sz="2000" b="1" dirty="0" smtClean="0"/>
                <a:t>）</a:t>
              </a:r>
              <a:endParaRPr lang="en-US" altLang="zh-CN" sz="2000" b="1" dirty="0" smtClean="0"/>
            </a:p>
            <a:p>
              <a:r>
                <a:rPr lang="zh-CN" altLang="en-US" sz="1400" b="1" dirty="0" smtClean="0"/>
                <a:t>建筑面积约</a:t>
              </a:r>
              <a:r>
                <a:rPr lang="en-US" altLang="zh-CN" sz="2800" b="1" dirty="0" smtClean="0"/>
                <a:t>5</a:t>
              </a:r>
              <a:r>
                <a:rPr lang="en-US" altLang="zh-CN" sz="2800" b="1" dirty="0"/>
                <a:t>7</a:t>
              </a:r>
              <a:r>
                <a:rPr lang="zh-CN" altLang="en-US" sz="2800" b="1" dirty="0" smtClean="0"/>
                <a:t>㎡</a:t>
              </a:r>
              <a:endParaRPr lang="zh-CN" altLang="en-US" sz="2800" b="1" dirty="0"/>
            </a:p>
          </p:txBody>
        </p:sp>
      </p:grpSp>
      <p:pic>
        <p:nvPicPr>
          <p:cNvPr id="3076" name="Picture 4" descr="E:\My Docments\Desktop\落位图_副本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660" y="636270"/>
            <a:ext cx="7804150" cy="593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388501" y="2832010"/>
            <a:ext cx="352211" cy="338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84270" y="2688667"/>
            <a:ext cx="2299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B2</a:t>
            </a:r>
            <a:r>
              <a:rPr lang="zh-CN" altLang="en-US" sz="2000" b="1" dirty="0" smtClean="0"/>
              <a:t>（</a:t>
            </a:r>
            <a:r>
              <a:rPr lang="en-US" altLang="zh-CN" sz="2000" b="1" dirty="0" smtClean="0"/>
              <a:t>2-10</a:t>
            </a:r>
            <a:r>
              <a:rPr lang="zh-CN" altLang="en-US" sz="2000" b="1" dirty="0"/>
              <a:t>、</a:t>
            </a:r>
            <a:r>
              <a:rPr lang="en-US" altLang="zh-CN" sz="2000" b="1" dirty="0" smtClean="0"/>
              <a:t>16-24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r>
              <a:rPr lang="zh-CN" altLang="en-US" sz="1400" b="1" dirty="0" smtClean="0"/>
              <a:t>建筑面积约</a:t>
            </a:r>
            <a:r>
              <a:rPr lang="en-US" altLang="zh-CN" sz="2800" b="1" dirty="0" smtClean="0"/>
              <a:t>45</a:t>
            </a:r>
            <a:r>
              <a:rPr lang="zh-CN" altLang="en-US" sz="2800" b="1" dirty="0" smtClean="0"/>
              <a:t>㎡</a:t>
            </a:r>
            <a:endParaRPr lang="zh-CN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9061" y="5444151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40</a:t>
            </a:r>
            <a:r>
              <a:rPr lang="zh-CN" altLang="en-US" b="1" dirty="0" smtClean="0"/>
              <a:t>年产权、商水民电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Administrator\Desktop\QQ图片20160516114147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-4391"/>
            <a:ext cx="11760591" cy="654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720733" y="5661205"/>
            <a:ext cx="8121952" cy="937206"/>
            <a:chOff x="3823062" y="106136"/>
            <a:chExt cx="8121952" cy="937206"/>
          </a:xfrm>
        </p:grpSpPr>
        <p:sp>
          <p:nvSpPr>
            <p:cNvPr id="5" name="TextBox 4"/>
            <p:cNvSpPr txBox="1"/>
            <p:nvPr/>
          </p:nvSpPr>
          <p:spPr>
            <a:xfrm>
              <a:off x="6151121" y="198469"/>
              <a:ext cx="2550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 smtClean="0"/>
                <a:t>小巧精致，功能齐全</a:t>
              </a:r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51121" y="674010"/>
              <a:ext cx="2781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 smtClean="0"/>
                <a:t>大面宽开窗，通透敞亮</a:t>
              </a:r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23062" y="106136"/>
              <a:ext cx="20409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DA1F2A"/>
                  </a:solidFill>
                  <a:latin typeface="Kozuka Mincho Pro H" pitchFamily="18" charset="-128"/>
                  <a:ea typeface="Kozuka Mincho Pro H" pitchFamily="18" charset="-128"/>
                </a:rPr>
                <a:t>B1</a:t>
              </a:r>
              <a:r>
                <a:rPr lang="en-US" altLang="zh-CN" sz="4000" dirty="0" smtClean="0">
                  <a:solidFill>
                    <a:srgbClr val="DA1F2A"/>
                  </a:solidFill>
                  <a:latin typeface="Kozuka Mincho Pro H" pitchFamily="18" charset="-128"/>
                  <a:ea typeface="Kozuka Mincho Pro H" pitchFamily="18" charset="-128"/>
                </a:rPr>
                <a:t> </a:t>
              </a:r>
              <a:r>
                <a:rPr lang="zh-CN" altLang="en-US" sz="2400" dirty="0">
                  <a:solidFill>
                    <a:srgbClr val="DA1F2A"/>
                  </a:solidFill>
                  <a:latin typeface="+mj-ea"/>
                  <a:ea typeface="+mj-ea"/>
                </a:rPr>
                <a:t>约</a:t>
              </a:r>
              <a:r>
                <a:rPr lang="en-US" altLang="zh-CN" sz="2400" dirty="0" smtClean="0">
                  <a:solidFill>
                    <a:srgbClr val="DA1F2A"/>
                  </a:solidFill>
                  <a:latin typeface="+mj-ea"/>
                  <a:ea typeface="+mj-ea"/>
                </a:rPr>
                <a:t>45</a:t>
              </a:r>
              <a:r>
                <a:rPr lang="zh-CN" altLang="en-US" sz="2400" dirty="0" smtClean="0">
                  <a:solidFill>
                    <a:srgbClr val="DA1F2A"/>
                  </a:solidFill>
                  <a:latin typeface="+mj-ea"/>
                  <a:ea typeface="+mj-ea"/>
                </a:rPr>
                <a:t>㎡</a:t>
              </a:r>
              <a:endParaRPr lang="zh-CN" altLang="en-US" dirty="0">
                <a:solidFill>
                  <a:srgbClr val="DA1F2A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932651" y="198469"/>
              <a:ext cx="3012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 smtClean="0"/>
                <a:t>双面采光，独立明厨明卫</a:t>
              </a:r>
              <a:endParaRPr lang="zh-CN" altLang="en-US" dirty="0"/>
            </a:p>
          </p:txBody>
        </p:sp>
      </p:grpSp>
      <p:sp>
        <p:nvSpPr>
          <p:cNvPr id="2" name="十角星 1"/>
          <p:cNvSpPr/>
          <p:nvPr/>
        </p:nvSpPr>
        <p:spPr>
          <a:xfrm>
            <a:off x="1448976" y="4065565"/>
            <a:ext cx="1360659" cy="1487431"/>
          </a:xfrm>
          <a:prstGeom prst="star10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FF00"/>
                </a:solidFill>
              </a:rPr>
              <a:t>多功能产品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占位符 6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>
          <a:xfrm>
            <a:off x="-10300" y="-3175"/>
            <a:ext cx="8159751" cy="6861175"/>
          </a:xfrm>
          <a:prstGeom prst="rect">
            <a:avLst/>
          </a:prstGeom>
        </p:spPr>
      </p:pic>
      <p:sp>
        <p:nvSpPr>
          <p:cNvPr id="2" name="直角三角形 1"/>
          <p:cNvSpPr/>
          <p:nvPr/>
        </p:nvSpPr>
        <p:spPr>
          <a:xfrm rot="10622457">
            <a:off x="3680051" y="-151227"/>
            <a:ext cx="5453012" cy="7118762"/>
          </a:xfrm>
          <a:custGeom>
            <a:avLst/>
            <a:gdLst>
              <a:gd name="connsiteX0" fmla="*/ 0 w 4401821"/>
              <a:gd name="connsiteY0" fmla="*/ 7207542 h 7207542"/>
              <a:gd name="connsiteX1" fmla="*/ 0 w 4401821"/>
              <a:gd name="connsiteY1" fmla="*/ 0 h 7207542"/>
              <a:gd name="connsiteX2" fmla="*/ 4401821 w 4401821"/>
              <a:gd name="connsiteY2" fmla="*/ 7207542 h 7207542"/>
              <a:gd name="connsiteX3" fmla="*/ 0 w 4401821"/>
              <a:gd name="connsiteY3" fmla="*/ 7207542 h 7207542"/>
              <a:gd name="connsiteX0-1" fmla="*/ 0 w 4401821"/>
              <a:gd name="connsiteY0-2" fmla="*/ 7058882 h 7058882"/>
              <a:gd name="connsiteX1-3" fmla="*/ 262499 w 4401821"/>
              <a:gd name="connsiteY1-4" fmla="*/ 0 h 7058882"/>
              <a:gd name="connsiteX2-5" fmla="*/ 4401821 w 4401821"/>
              <a:gd name="connsiteY2-6" fmla="*/ 7058882 h 7058882"/>
              <a:gd name="connsiteX3-7" fmla="*/ 0 w 4401821"/>
              <a:gd name="connsiteY3-8" fmla="*/ 7058882 h 7058882"/>
              <a:gd name="connsiteX0-9" fmla="*/ 0 w 4401821"/>
              <a:gd name="connsiteY0-10" fmla="*/ 6876680 h 6876680"/>
              <a:gd name="connsiteX1-11" fmla="*/ 883509 w 4401821"/>
              <a:gd name="connsiteY1-12" fmla="*/ 0 h 6876680"/>
              <a:gd name="connsiteX2-13" fmla="*/ 4401821 w 4401821"/>
              <a:gd name="connsiteY2-14" fmla="*/ 6876680 h 6876680"/>
              <a:gd name="connsiteX3-15" fmla="*/ 0 w 4401821"/>
              <a:gd name="connsiteY3-16" fmla="*/ 6876680 h 6876680"/>
              <a:gd name="connsiteX0-17" fmla="*/ 0 w 4961402"/>
              <a:gd name="connsiteY0-18" fmla="*/ 6876680 h 7085727"/>
              <a:gd name="connsiteX1-19" fmla="*/ 883509 w 4961402"/>
              <a:gd name="connsiteY1-20" fmla="*/ 0 h 7085727"/>
              <a:gd name="connsiteX2-21" fmla="*/ 4961402 w 4961402"/>
              <a:gd name="connsiteY2-22" fmla="*/ 7085727 h 7085727"/>
              <a:gd name="connsiteX3-23" fmla="*/ 0 w 4961402"/>
              <a:gd name="connsiteY3-24" fmla="*/ 6876680 h 7085727"/>
              <a:gd name="connsiteX0-25" fmla="*/ 0 w 4961402"/>
              <a:gd name="connsiteY0-26" fmla="*/ 6892424 h 7101471"/>
              <a:gd name="connsiteX1-27" fmla="*/ 869313 w 4961402"/>
              <a:gd name="connsiteY1-28" fmla="*/ 0 h 7101471"/>
              <a:gd name="connsiteX2-29" fmla="*/ 4961402 w 4961402"/>
              <a:gd name="connsiteY2-30" fmla="*/ 7101471 h 7101471"/>
              <a:gd name="connsiteX3-31" fmla="*/ 0 w 4961402"/>
              <a:gd name="connsiteY3-32" fmla="*/ 6892424 h 7101471"/>
              <a:gd name="connsiteX0-33" fmla="*/ 0 w 4945658"/>
              <a:gd name="connsiteY0-34" fmla="*/ 6892424 h 7115667"/>
              <a:gd name="connsiteX1-35" fmla="*/ 869313 w 4945658"/>
              <a:gd name="connsiteY1-36" fmla="*/ 0 h 7115667"/>
              <a:gd name="connsiteX2-37" fmla="*/ 4945658 w 4945658"/>
              <a:gd name="connsiteY2-38" fmla="*/ 7115667 h 7115667"/>
              <a:gd name="connsiteX3-39" fmla="*/ 0 w 4945658"/>
              <a:gd name="connsiteY3-40" fmla="*/ 6892424 h 7115667"/>
              <a:gd name="connsiteX0-41" fmla="*/ 0 w 5005539"/>
              <a:gd name="connsiteY0-42" fmla="*/ 6892424 h 7118762"/>
              <a:gd name="connsiteX1-43" fmla="*/ 869313 w 5005539"/>
              <a:gd name="connsiteY1-44" fmla="*/ 0 h 7118762"/>
              <a:gd name="connsiteX2-45" fmla="*/ 5005539 w 5005539"/>
              <a:gd name="connsiteY2-46" fmla="*/ 7118762 h 7118762"/>
              <a:gd name="connsiteX3-47" fmla="*/ 0 w 5005539"/>
              <a:gd name="connsiteY3-48" fmla="*/ 6892424 h 7118762"/>
              <a:gd name="connsiteX0-49" fmla="*/ 0 w 5005539"/>
              <a:gd name="connsiteY0-50" fmla="*/ 6892424 h 7118762"/>
              <a:gd name="connsiteX1-51" fmla="*/ 869313 w 5005539"/>
              <a:gd name="connsiteY1-52" fmla="*/ 0 h 7118762"/>
              <a:gd name="connsiteX2-53" fmla="*/ 1033706 w 5005539"/>
              <a:gd name="connsiteY2-54" fmla="*/ 40665 h 7118762"/>
              <a:gd name="connsiteX3-55" fmla="*/ 5005539 w 5005539"/>
              <a:gd name="connsiteY3-56" fmla="*/ 7118762 h 7118762"/>
              <a:gd name="connsiteX4" fmla="*/ 0 w 5005539"/>
              <a:gd name="connsiteY4" fmla="*/ 6892424 h 7118762"/>
              <a:gd name="connsiteX0-57" fmla="*/ 0 w 4671704"/>
              <a:gd name="connsiteY0-58" fmla="*/ 6880281 h 7118762"/>
              <a:gd name="connsiteX1-59" fmla="*/ 535478 w 4671704"/>
              <a:gd name="connsiteY1-60" fmla="*/ 0 h 7118762"/>
              <a:gd name="connsiteX2-61" fmla="*/ 699871 w 4671704"/>
              <a:gd name="connsiteY2-62" fmla="*/ 40665 h 7118762"/>
              <a:gd name="connsiteX3-63" fmla="*/ 4671704 w 4671704"/>
              <a:gd name="connsiteY3-64" fmla="*/ 7118762 h 7118762"/>
              <a:gd name="connsiteX4-65" fmla="*/ 0 w 4671704"/>
              <a:gd name="connsiteY4-66" fmla="*/ 6880281 h 7118762"/>
              <a:gd name="connsiteX0-67" fmla="*/ 0 w 5263391"/>
              <a:gd name="connsiteY0-68" fmla="*/ 6833585 h 7118762"/>
              <a:gd name="connsiteX1-69" fmla="*/ 1127165 w 5263391"/>
              <a:gd name="connsiteY1-70" fmla="*/ 0 h 7118762"/>
              <a:gd name="connsiteX2-71" fmla="*/ 1291558 w 5263391"/>
              <a:gd name="connsiteY2-72" fmla="*/ 40665 h 7118762"/>
              <a:gd name="connsiteX3-73" fmla="*/ 5263391 w 5263391"/>
              <a:gd name="connsiteY3-74" fmla="*/ 7118762 h 7118762"/>
              <a:gd name="connsiteX4-75" fmla="*/ 0 w 5263391"/>
              <a:gd name="connsiteY4-76" fmla="*/ 6833585 h 7118762"/>
              <a:gd name="connsiteX0-77" fmla="*/ 0 w 5263391"/>
              <a:gd name="connsiteY0-78" fmla="*/ 6872882 h 7158059"/>
              <a:gd name="connsiteX1-79" fmla="*/ 1127165 w 5263391"/>
              <a:gd name="connsiteY1-80" fmla="*/ 39297 h 7158059"/>
              <a:gd name="connsiteX2-81" fmla="*/ 1266393 w 5263391"/>
              <a:gd name="connsiteY2-82" fmla="*/ 3563 h 7158059"/>
              <a:gd name="connsiteX3-83" fmla="*/ 5263391 w 5263391"/>
              <a:gd name="connsiteY3-84" fmla="*/ 7158059 h 7158059"/>
              <a:gd name="connsiteX4-85" fmla="*/ 0 w 5263391"/>
              <a:gd name="connsiteY4-86" fmla="*/ 6872882 h 7158059"/>
              <a:gd name="connsiteX0-87" fmla="*/ 0 w 5263391"/>
              <a:gd name="connsiteY0-88" fmla="*/ 6833585 h 7118762"/>
              <a:gd name="connsiteX1-89" fmla="*/ 1127165 w 5263391"/>
              <a:gd name="connsiteY1-90" fmla="*/ 0 h 7118762"/>
              <a:gd name="connsiteX2-91" fmla="*/ 1306008 w 5263391"/>
              <a:gd name="connsiteY2-92" fmla="*/ 41438 h 7118762"/>
              <a:gd name="connsiteX3-93" fmla="*/ 5263391 w 5263391"/>
              <a:gd name="connsiteY3-94" fmla="*/ 7118762 h 7118762"/>
              <a:gd name="connsiteX4-95" fmla="*/ 0 w 5263391"/>
              <a:gd name="connsiteY4-96" fmla="*/ 6833585 h 71187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65" y="connsiteY4-66"/>
              </a:cxn>
            </a:cxnLst>
            <a:rect l="l" t="t" r="r" b="b"/>
            <a:pathLst>
              <a:path w="5263391" h="7118762">
                <a:moveTo>
                  <a:pt x="0" y="6833585"/>
                </a:moveTo>
                <a:lnTo>
                  <a:pt x="1127165" y="0"/>
                </a:lnTo>
                <a:cubicBezTo>
                  <a:pt x="1128483" y="20698"/>
                  <a:pt x="1304690" y="20740"/>
                  <a:pt x="1306008" y="41438"/>
                </a:cubicBezTo>
                <a:lnTo>
                  <a:pt x="5263391" y="7118762"/>
                </a:lnTo>
                <a:lnTo>
                  <a:pt x="0" y="683358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2579896" y="-505995"/>
            <a:ext cx="3287633" cy="2058452"/>
            <a:chOff x="3337786" y="-519442"/>
            <a:chExt cx="3287633" cy="2058452"/>
          </a:xfrm>
        </p:grpSpPr>
        <p:sp>
          <p:nvSpPr>
            <p:cNvPr id="59" name="任意多边形 58"/>
            <p:cNvSpPr/>
            <p:nvPr/>
          </p:nvSpPr>
          <p:spPr>
            <a:xfrm rot="1310416">
              <a:off x="3337786" y="-519442"/>
              <a:ext cx="2250831" cy="2058452"/>
            </a:xfrm>
            <a:custGeom>
              <a:avLst/>
              <a:gdLst>
                <a:gd name="connsiteX0" fmla="*/ 0 w 2250831"/>
                <a:gd name="connsiteY0" fmla="*/ 902103 h 2058452"/>
                <a:gd name="connsiteX1" fmla="*/ 2250831 w 2250831"/>
                <a:gd name="connsiteY1" fmla="*/ 0 h 2058452"/>
                <a:gd name="connsiteX2" fmla="*/ 2250831 w 2250831"/>
                <a:gd name="connsiteY2" fmla="*/ 2058452 h 2058452"/>
                <a:gd name="connsiteX3" fmla="*/ 0 w 2250831"/>
                <a:gd name="connsiteY3" fmla="*/ 2058452 h 205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0831" h="2058452">
                  <a:moveTo>
                    <a:pt x="0" y="902103"/>
                  </a:moveTo>
                  <a:lnTo>
                    <a:pt x="2250831" y="0"/>
                  </a:lnTo>
                  <a:lnTo>
                    <a:pt x="2250831" y="2058452"/>
                  </a:lnTo>
                  <a:lnTo>
                    <a:pt x="0" y="2058452"/>
                  </a:lnTo>
                  <a:close/>
                </a:path>
              </a:pathLst>
            </a:custGeom>
            <a:noFill/>
            <a:ln w="19050">
              <a:solidFill>
                <a:srgbClr val="DA1F2A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 rot="20718876">
              <a:off x="4827797" y="-278542"/>
              <a:ext cx="1797622" cy="1535641"/>
            </a:xfrm>
            <a:custGeom>
              <a:avLst/>
              <a:gdLst>
                <a:gd name="connsiteX0" fmla="*/ 0 w 1797622"/>
                <a:gd name="connsiteY0" fmla="*/ 0 h 1535641"/>
                <a:gd name="connsiteX1" fmla="*/ 1797622 w 1797622"/>
                <a:gd name="connsiteY1" fmla="*/ 471107 h 1535641"/>
                <a:gd name="connsiteX2" fmla="*/ 1797622 w 1797622"/>
                <a:gd name="connsiteY2" fmla="*/ 1535641 h 1535641"/>
                <a:gd name="connsiteX3" fmla="*/ 0 w 1797622"/>
                <a:gd name="connsiteY3" fmla="*/ 1535641 h 153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622" h="1535641">
                  <a:moveTo>
                    <a:pt x="0" y="0"/>
                  </a:moveTo>
                  <a:lnTo>
                    <a:pt x="1797622" y="471107"/>
                  </a:lnTo>
                  <a:lnTo>
                    <a:pt x="1797622" y="1535641"/>
                  </a:lnTo>
                  <a:lnTo>
                    <a:pt x="0" y="1535641"/>
                  </a:lnTo>
                  <a:close/>
                </a:path>
              </a:pathLst>
            </a:custGeom>
            <a:noFill/>
            <a:ln w="19050">
              <a:solidFill>
                <a:srgbClr val="DA1F2A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任意多边形 50"/>
          <p:cNvSpPr/>
          <p:nvPr/>
        </p:nvSpPr>
        <p:spPr>
          <a:xfrm rot="19624590">
            <a:off x="5030375" y="-861026"/>
            <a:ext cx="633047" cy="8580054"/>
          </a:xfrm>
          <a:custGeom>
            <a:avLst/>
            <a:gdLst>
              <a:gd name="connsiteX0" fmla="*/ 0 w 633046"/>
              <a:gd name="connsiteY0" fmla="*/ 0 h 8580054"/>
              <a:gd name="connsiteX1" fmla="*/ 633046 w 633046"/>
              <a:gd name="connsiteY1" fmla="*/ 409905 h 8580054"/>
              <a:gd name="connsiteX2" fmla="*/ 633046 w 633046"/>
              <a:gd name="connsiteY2" fmla="*/ 8580054 h 8580054"/>
              <a:gd name="connsiteX3" fmla="*/ 0 w 633046"/>
              <a:gd name="connsiteY3" fmla="*/ 8170150 h 8580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046" h="8580054">
                <a:moveTo>
                  <a:pt x="0" y="0"/>
                </a:moveTo>
                <a:lnTo>
                  <a:pt x="633046" y="409905"/>
                </a:lnTo>
                <a:lnTo>
                  <a:pt x="633046" y="8580054"/>
                </a:lnTo>
                <a:lnTo>
                  <a:pt x="0" y="8170150"/>
                </a:lnTo>
                <a:close/>
              </a:path>
            </a:pathLst>
          </a:custGeom>
          <a:solidFill>
            <a:srgbClr val="DA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744200" y="477982"/>
            <a:ext cx="1447800" cy="187036"/>
          </a:xfrm>
          <a:prstGeom prst="rect">
            <a:avLst/>
          </a:prstGeom>
          <a:solidFill>
            <a:srgbClr val="DA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0437633" y="481115"/>
            <a:ext cx="208844" cy="187036"/>
          </a:xfrm>
          <a:prstGeom prst="rect">
            <a:avLst/>
          </a:prstGeom>
          <a:solidFill>
            <a:srgbClr val="DA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332722" y="722516"/>
            <a:ext cx="156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CONTANTS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917652" y="1647444"/>
            <a:ext cx="3198501" cy="940135"/>
            <a:chOff x="7278587" y="1457108"/>
            <a:chExt cx="3198501" cy="940135"/>
          </a:xfrm>
        </p:grpSpPr>
        <p:sp>
          <p:nvSpPr>
            <p:cNvPr id="25" name="文本框 24"/>
            <p:cNvSpPr txBox="1"/>
            <p:nvPr/>
          </p:nvSpPr>
          <p:spPr>
            <a:xfrm>
              <a:off x="7278587" y="1567842"/>
              <a:ext cx="755335" cy="769441"/>
            </a:xfrm>
            <a:prstGeom prst="rect">
              <a:avLst/>
            </a:prstGeom>
            <a:solidFill>
              <a:srgbClr val="DA1F2A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chemeClr val="bg1"/>
                  </a:solidFill>
                </a:rPr>
                <a:t>01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8150195" y="1457108"/>
              <a:ext cx="232689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DA1F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r>
                <a:rPr lang="zh-CN" altLang="en-US" sz="4000" b="1" dirty="0">
                  <a:solidFill>
                    <a:srgbClr val="DA1F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概况</a:t>
              </a:r>
              <a:endParaRPr lang="zh-CN" altLang="en-US" sz="4000" b="1" dirty="0">
                <a:solidFill>
                  <a:srgbClr val="DA1F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231082" y="2058689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/>
                <a:t>区位、规划</a:t>
              </a:r>
              <a:endParaRPr lang="zh-CN" altLang="en-US" sz="1600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870147" y="2780593"/>
            <a:ext cx="5834653" cy="828881"/>
            <a:chOff x="7278587" y="2332465"/>
            <a:chExt cx="4708165" cy="828881"/>
          </a:xfrm>
        </p:grpSpPr>
        <p:sp>
          <p:nvSpPr>
            <p:cNvPr id="31" name="文本框 30"/>
            <p:cNvSpPr txBox="1"/>
            <p:nvPr/>
          </p:nvSpPr>
          <p:spPr>
            <a:xfrm>
              <a:off x="7278587" y="2391905"/>
              <a:ext cx="755335" cy="769441"/>
            </a:xfrm>
            <a:prstGeom prst="rect">
              <a:avLst/>
            </a:prstGeom>
            <a:solidFill>
              <a:srgbClr val="DA1F2A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chemeClr val="bg1"/>
                  </a:solidFill>
                </a:rPr>
                <a:t>02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8234430" y="2332465"/>
              <a:ext cx="37523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DA1F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项目内容</a:t>
              </a:r>
              <a:endParaRPr lang="zh-CN" altLang="en-US" sz="4000" b="1" dirty="0">
                <a:solidFill>
                  <a:srgbClr val="DA1F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5" name="任意多边形 64"/>
          <p:cNvSpPr/>
          <p:nvPr/>
        </p:nvSpPr>
        <p:spPr>
          <a:xfrm rot="12110416">
            <a:off x="10559377" y="5520773"/>
            <a:ext cx="1757143" cy="1738879"/>
          </a:xfrm>
          <a:custGeom>
            <a:avLst/>
            <a:gdLst>
              <a:gd name="connsiteX0" fmla="*/ 1757142 w 1757142"/>
              <a:gd name="connsiteY0" fmla="*/ 1738879 h 1738879"/>
              <a:gd name="connsiteX1" fmla="*/ 414670 w 1757142"/>
              <a:gd name="connsiteY1" fmla="*/ 1738879 h 1738879"/>
              <a:gd name="connsiteX2" fmla="*/ 0 w 1757142"/>
              <a:gd name="connsiteY2" fmla="*/ 704239 h 1738879"/>
              <a:gd name="connsiteX3" fmla="*/ 1757142 w 1757142"/>
              <a:gd name="connsiteY3" fmla="*/ 0 h 1738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7142" h="1738879">
                <a:moveTo>
                  <a:pt x="1757142" y="1738879"/>
                </a:moveTo>
                <a:lnTo>
                  <a:pt x="414670" y="1738879"/>
                </a:lnTo>
                <a:lnTo>
                  <a:pt x="0" y="704239"/>
                </a:lnTo>
                <a:lnTo>
                  <a:pt x="1757142" y="0"/>
                </a:lnTo>
                <a:close/>
              </a:path>
            </a:pathLst>
          </a:custGeom>
          <a:noFill/>
          <a:ln>
            <a:solidFill>
              <a:srgbClr val="DA1F2A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任意多边形 62"/>
          <p:cNvSpPr/>
          <p:nvPr/>
        </p:nvSpPr>
        <p:spPr>
          <a:xfrm rot="9918876">
            <a:off x="9678362" y="5808466"/>
            <a:ext cx="1518543" cy="1297234"/>
          </a:xfrm>
          <a:custGeom>
            <a:avLst/>
            <a:gdLst>
              <a:gd name="connsiteX0" fmla="*/ 0 w 1797622"/>
              <a:gd name="connsiteY0" fmla="*/ 0 h 1535641"/>
              <a:gd name="connsiteX1" fmla="*/ 1797622 w 1797622"/>
              <a:gd name="connsiteY1" fmla="*/ 471107 h 1535641"/>
              <a:gd name="connsiteX2" fmla="*/ 1797622 w 1797622"/>
              <a:gd name="connsiteY2" fmla="*/ 1535641 h 1535641"/>
              <a:gd name="connsiteX3" fmla="*/ 0 w 1797622"/>
              <a:gd name="connsiteY3" fmla="*/ 1535641 h 1535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7622" h="1535641">
                <a:moveTo>
                  <a:pt x="0" y="0"/>
                </a:moveTo>
                <a:lnTo>
                  <a:pt x="1797622" y="471107"/>
                </a:lnTo>
                <a:lnTo>
                  <a:pt x="1797622" y="1535641"/>
                </a:lnTo>
                <a:lnTo>
                  <a:pt x="0" y="1535641"/>
                </a:lnTo>
                <a:close/>
              </a:path>
            </a:pathLst>
          </a:custGeom>
          <a:noFill/>
          <a:ln>
            <a:solidFill>
              <a:srgbClr val="DA1F2A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>
            <a:off x="-10298" y="3858757"/>
            <a:ext cx="2048961" cy="299924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-10299" y="5531370"/>
            <a:ext cx="1494325" cy="85884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1319135" y="6390210"/>
            <a:ext cx="164892" cy="46779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36864" y="5256331"/>
            <a:ext cx="664717" cy="99456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36863" y="6250898"/>
            <a:ext cx="957027" cy="60710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1401582" y="5256331"/>
            <a:ext cx="1347919" cy="8146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2277780" y="6071016"/>
            <a:ext cx="471721" cy="78698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直角三角形 17"/>
          <p:cNvSpPr/>
          <p:nvPr/>
        </p:nvSpPr>
        <p:spPr>
          <a:xfrm>
            <a:off x="1" y="5663672"/>
            <a:ext cx="884420" cy="1194328"/>
          </a:xfrm>
          <a:prstGeom prst="rt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8117826" y="3389542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公寓、写字楼、商业</a:t>
            </a:r>
            <a:endParaRPr lang="zh-CN" altLang="en-US" sz="1600" dirty="0"/>
          </a:p>
        </p:txBody>
      </p:sp>
      <p:grpSp>
        <p:nvGrpSpPr>
          <p:cNvPr id="36" name="组合 35"/>
          <p:cNvGrpSpPr/>
          <p:nvPr/>
        </p:nvGrpSpPr>
        <p:grpSpPr>
          <a:xfrm>
            <a:off x="7415395" y="4114680"/>
            <a:ext cx="5834653" cy="772609"/>
            <a:chOff x="7278587" y="2388737"/>
            <a:chExt cx="4708165" cy="772609"/>
          </a:xfrm>
        </p:grpSpPr>
        <p:sp>
          <p:nvSpPr>
            <p:cNvPr id="37" name="文本框 30"/>
            <p:cNvSpPr txBox="1"/>
            <p:nvPr/>
          </p:nvSpPr>
          <p:spPr>
            <a:xfrm>
              <a:off x="7278587" y="2391905"/>
              <a:ext cx="684527" cy="769441"/>
            </a:xfrm>
            <a:prstGeom prst="rect">
              <a:avLst/>
            </a:prstGeom>
            <a:solidFill>
              <a:srgbClr val="DA1F2A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 smtClean="0">
                  <a:solidFill>
                    <a:schemeClr val="bg1"/>
                  </a:solidFill>
                </a:rPr>
                <a:t>03</a:t>
              </a:r>
              <a:endParaRPr lang="zh-CN" altLang="en-US" sz="44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234430" y="2388737"/>
              <a:ext cx="375232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4000" b="1" dirty="0" smtClean="0">
                  <a:solidFill>
                    <a:srgbClr val="DA1F2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诚邀加入</a:t>
              </a:r>
              <a:endParaRPr lang="zh-CN" altLang="en-US" sz="4000" b="1" dirty="0">
                <a:solidFill>
                  <a:srgbClr val="DA1F2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26830" y="5619001"/>
            <a:ext cx="8067003" cy="937206"/>
            <a:chOff x="3823062" y="106136"/>
            <a:chExt cx="8067003" cy="937206"/>
          </a:xfrm>
        </p:grpSpPr>
        <p:sp>
          <p:nvSpPr>
            <p:cNvPr id="5" name="TextBox 4"/>
            <p:cNvSpPr txBox="1"/>
            <p:nvPr/>
          </p:nvSpPr>
          <p:spPr>
            <a:xfrm>
              <a:off x="6151119" y="198469"/>
              <a:ext cx="2550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 smtClean="0"/>
                <a:t>小巧精致，功能齐全</a:t>
              </a:r>
              <a:endParaRPr lang="zh-CN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51119" y="674010"/>
              <a:ext cx="27815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 smtClean="0"/>
                <a:t>大面宽开窗，通透敞亮</a:t>
              </a:r>
              <a:endParaRPr lang="zh-CN" alt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77702" y="198469"/>
              <a:ext cx="3012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 smtClean="0"/>
                <a:t>宽阔入户门厅，尽享私密</a:t>
              </a:r>
              <a:endParaRPr lang="zh-CN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23062" y="106136"/>
              <a:ext cx="204094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DA1F2A"/>
                  </a:solidFill>
                  <a:latin typeface="Kozuka Mincho Pro H" pitchFamily="18" charset="-128"/>
                  <a:ea typeface="Kozuka Mincho Pro H" pitchFamily="18" charset="-128"/>
                </a:rPr>
                <a:t>B2</a:t>
              </a:r>
              <a:r>
                <a:rPr lang="en-US" altLang="zh-CN" sz="4000" dirty="0" smtClean="0">
                  <a:solidFill>
                    <a:srgbClr val="DA1F2A"/>
                  </a:solidFill>
                  <a:latin typeface="Kozuka Mincho Pro H" pitchFamily="18" charset="-128"/>
                  <a:ea typeface="Kozuka Mincho Pro H" pitchFamily="18" charset="-128"/>
                </a:rPr>
                <a:t> </a:t>
              </a:r>
              <a:r>
                <a:rPr lang="zh-CN" altLang="en-US" sz="2400" dirty="0">
                  <a:solidFill>
                    <a:srgbClr val="DA1F2A"/>
                  </a:solidFill>
                  <a:latin typeface="+mj-ea"/>
                  <a:ea typeface="+mj-ea"/>
                </a:rPr>
                <a:t>约</a:t>
              </a:r>
              <a:r>
                <a:rPr lang="en-US" altLang="zh-CN" sz="2400" dirty="0" smtClean="0">
                  <a:solidFill>
                    <a:srgbClr val="DA1F2A"/>
                  </a:solidFill>
                  <a:latin typeface="+mj-ea"/>
                  <a:ea typeface="+mj-ea"/>
                </a:rPr>
                <a:t>45</a:t>
              </a:r>
              <a:r>
                <a:rPr lang="zh-CN" altLang="en-US" sz="2400" dirty="0" smtClean="0">
                  <a:solidFill>
                    <a:srgbClr val="DA1F2A"/>
                  </a:solidFill>
                  <a:latin typeface="+mj-ea"/>
                  <a:ea typeface="+mj-ea"/>
                </a:rPr>
                <a:t>㎡</a:t>
              </a:r>
              <a:endParaRPr lang="zh-CN" altLang="en-US" dirty="0">
                <a:solidFill>
                  <a:srgbClr val="DA1F2A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891149" y="674010"/>
              <a:ext cx="2550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dirty="0" smtClean="0"/>
                <a:t>总价低，回报率最高</a:t>
              </a:r>
              <a:endParaRPr lang="zh-CN" altLang="en-US" dirty="0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4471"/>
            <a:ext cx="10058400" cy="5193592"/>
          </a:xfrm>
          <a:prstGeom prst="rect">
            <a:avLst/>
          </a:prstGeom>
        </p:spPr>
      </p:pic>
      <p:sp>
        <p:nvSpPr>
          <p:cNvPr id="11" name="十二角星 10"/>
          <p:cNvSpPr/>
          <p:nvPr/>
        </p:nvSpPr>
        <p:spPr>
          <a:xfrm>
            <a:off x="731520" y="3840482"/>
            <a:ext cx="1617784" cy="1533378"/>
          </a:xfrm>
          <a:prstGeom prst="star12">
            <a:avLst/>
          </a:prstGeom>
          <a:solidFill>
            <a:srgbClr val="DA1F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rgbClr val="FFFF00"/>
                </a:solidFill>
              </a:rPr>
              <a:t>投资产品</a:t>
            </a:r>
            <a:endParaRPr lang="zh-CN" alt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92" y="1190318"/>
            <a:ext cx="6296448" cy="40159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0317"/>
            <a:ext cx="5923992" cy="40159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3046" y="521323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66"/>
                </a:solidFill>
              </a:rPr>
              <a:t>粉色甜心</a:t>
            </a:r>
            <a:endParaRPr lang="zh-CN" altLang="en-US" sz="2400" b="1" dirty="0">
              <a:solidFill>
                <a:srgbClr val="FF006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4212" y="521323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</a:rPr>
              <a:t>美式工业</a:t>
            </a:r>
            <a:endParaRPr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/>
          <a:stretch>
            <a:fillRect/>
          </a:stretch>
        </p:blipFill>
        <p:spPr>
          <a:xfrm>
            <a:off x="-17625" y="1694061"/>
            <a:ext cx="6595787" cy="32544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1429"/>
          <a:stretch>
            <a:fillRect/>
          </a:stretch>
        </p:blipFill>
        <p:spPr>
          <a:xfrm>
            <a:off x="6712632" y="1694061"/>
            <a:ext cx="5479368" cy="32544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58719" y="5105662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</a:rPr>
              <a:t>新古典主义</a:t>
            </a:r>
            <a:endParaRPr lang="zh-CN" alt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8"/>
          <p:cNvSpPr txBox="1"/>
          <p:nvPr/>
        </p:nvSpPr>
        <p:spPr>
          <a:xfrm>
            <a:off x="-17625" y="156471"/>
            <a:ext cx="601447" cy="584775"/>
          </a:xfrm>
          <a:prstGeom prst="rect">
            <a:avLst/>
          </a:prstGeom>
          <a:solidFill>
            <a:srgbClr val="DA1F2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04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7420" y="156210"/>
            <a:ext cx="4685665" cy="83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>
                <a:solidFill>
                  <a:srgbClr val="DA1F2A"/>
                </a:solidFill>
              </a:rPr>
              <a:t>A</a:t>
            </a:r>
            <a:r>
              <a:rPr lang="zh-CN" altLang="en-US" sz="4000" b="1" dirty="0" smtClean="0">
                <a:solidFill>
                  <a:srgbClr val="DA1F2A"/>
                </a:solidFill>
              </a:rPr>
              <a:t>栋、写字楼规划</a:t>
            </a:r>
            <a:endParaRPr lang="zh-CN" altLang="en-US" sz="4000" b="1" dirty="0">
              <a:solidFill>
                <a:srgbClr val="DA1F2A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3239" y="106735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C000"/>
                </a:solidFill>
              </a:rPr>
              <a:t>目前入驻企业有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3565" y="1743710"/>
            <a:ext cx="8066405" cy="5342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A栋为高端纯商务写字楼，1-7层为江岸区政务中心，面积近1万平米，规模及配套将成为一级政府样板示范单位。一层为接待大厅，2-4层为办事大厅，5-7层为办公区。政务中心将集税务局、房管局、发改委、教育局、公安局、民政局、城管局、卫计委等四十个部门入驻于此，政务部门的集中将为前来办事的市民提供高效的一站式服务。东方广场将成为后湖片区唯一的行政级物业。</a:t>
            </a:r>
            <a:endParaRPr lang="zh-CN" altLang="en-US" sz="2000" dirty="0" smtClean="0"/>
          </a:p>
          <a:p>
            <a:endParaRPr lang="zh-CN" altLang="en-US" sz="2000" dirty="0" smtClean="0"/>
          </a:p>
          <a:p>
            <a:r>
              <a:rPr lang="zh-CN" altLang="en-US" sz="2000" dirty="0" smtClean="0"/>
              <a:t>新地集团总部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 smtClean="0"/>
              <a:t>武汉大型国企</a:t>
            </a:r>
            <a:r>
              <a:rPr lang="zh-CN" altLang="zh-CN" sz="2000" dirty="0" smtClean="0"/>
              <a:t>长安集团总部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en-US" sz="2000" dirty="0"/>
              <a:t>汉邦资本投资有限公司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zh-CN" sz="2000" dirty="0"/>
              <a:t>武汉国机岩土工程</a:t>
            </a:r>
            <a:r>
              <a:rPr lang="zh-CN" altLang="zh-CN" sz="2000" dirty="0" smtClean="0"/>
              <a:t>有限公司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zh-CN" altLang="zh-CN" sz="2000" dirty="0"/>
              <a:t>武汉胜凯机械化工程</a:t>
            </a:r>
            <a:r>
              <a:rPr lang="zh-CN" altLang="zh-CN" sz="2000" dirty="0" smtClean="0"/>
              <a:t>有限公司</a:t>
            </a:r>
            <a:endParaRPr lang="en-US" altLang="zh-CN" sz="2000" dirty="0" smtClean="0"/>
          </a:p>
          <a:p>
            <a:endParaRPr lang="en-US" altLang="zh-CN" sz="2000" dirty="0"/>
          </a:p>
        </p:txBody>
      </p:sp>
      <p:pic>
        <p:nvPicPr>
          <p:cNvPr id="7170" name="Picture 2" descr="F:\汉邦资本\汉邦资本\汉邦资本LOGO源文件\汉邦资本LOGO源文件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220" y="4537075"/>
            <a:ext cx="2485390" cy="79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F:\办公室文件\新地LOGO\集团LOGO\新地集团LOGO_竖版黑字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3045" y="1590675"/>
            <a:ext cx="2429510" cy="189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55" y="5276975"/>
            <a:ext cx="6713200" cy="83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02" y="6036488"/>
            <a:ext cx="1065921" cy="62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753" y="6116462"/>
            <a:ext cx="461962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9772015" y="4233545"/>
            <a:ext cx="1130935" cy="1016635"/>
            <a:chOff x="5897697" y="2510672"/>
            <a:chExt cx="1600200" cy="1559803"/>
          </a:xfrm>
        </p:grpSpPr>
        <p:pic>
          <p:nvPicPr>
            <p:cNvPr id="7176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7247" y="3670425"/>
              <a:ext cx="1181100" cy="40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7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697" y="3318795"/>
              <a:ext cx="1600200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8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7601" y="2510672"/>
              <a:ext cx="940392" cy="8697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:\平面设计\2015.12.23\正稿\插页\2016.1.11新地写字楼卡片 - 副本 (2)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"/>
            <a:ext cx="12192000" cy="687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611372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829" y="0"/>
            <a:ext cx="586917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749117" y="637123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写字楼标准层电梯间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2336" y="638109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写字楼首层电梯间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0461811" y="62367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办公楼接待区</a:t>
            </a:r>
            <a:endParaRPr lang="zh-CN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2083"/>
            <a:ext cx="12202621" cy="4982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0207"/>
            <a:ext cx="12192000" cy="6998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793579" y="639011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办公区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8" y="0"/>
            <a:ext cx="12438531" cy="68536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17306" y="62367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会议室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17306" y="62367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洽谈室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84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0" y="1"/>
            <a:ext cx="12192001" cy="68579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117682" y="1749981"/>
            <a:ext cx="687880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0" b="1" dirty="0" smtClean="0">
                <a:solidFill>
                  <a:schemeClr val="bg1"/>
                </a:solidFill>
              </a:rPr>
              <a:t>项目概况</a:t>
            </a:r>
            <a:endParaRPr lang="zh-CN" altLang="en-US" sz="130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699271" y="4190842"/>
            <a:ext cx="32784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/>
              <a:t>区位、规划</a:t>
            </a:r>
            <a:endParaRPr lang="zh-CN" altLang="en-US" sz="4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96978" y="-281355"/>
            <a:ext cx="2784737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0" b="1" dirty="0" smtClean="0">
                <a:solidFill>
                  <a:schemeClr val="bg1"/>
                </a:solidFill>
              </a:rPr>
              <a:t>1</a:t>
            </a:r>
            <a:endParaRPr lang="zh-CN" altLang="en-US" sz="40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103559" y="2010173"/>
            <a:ext cx="620702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DA1F2A"/>
                </a:solidFill>
              </a:rPr>
              <a:t>THANKS</a:t>
            </a:r>
            <a:endParaRPr lang="zh-CN" altLang="en-US" sz="13800" b="1" dirty="0">
              <a:solidFill>
                <a:srgbClr val="DA1F2A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5800" y="4050903"/>
            <a:ext cx="3200400" cy="350520"/>
          </a:xfrm>
          <a:prstGeom prst="rect">
            <a:avLst/>
          </a:prstGeom>
          <a:solidFill>
            <a:srgbClr val="DA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新地集团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25" y="2"/>
            <a:ext cx="12192001" cy="406101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3818967"/>
            <a:ext cx="12192000" cy="242047"/>
          </a:xfrm>
          <a:prstGeom prst="rect">
            <a:avLst/>
          </a:prstGeom>
          <a:solidFill>
            <a:srgbClr val="DA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3716" y="3294530"/>
            <a:ext cx="3173507" cy="3563471"/>
          </a:xfrm>
          <a:prstGeom prst="rect">
            <a:avLst/>
          </a:prstGeom>
          <a:solidFill>
            <a:srgbClr val="DA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flipH="1">
            <a:off x="430304" y="3294529"/>
            <a:ext cx="403411" cy="766484"/>
          </a:xfrm>
          <a:prstGeom prst="rtTriangle">
            <a:avLst/>
          </a:prstGeom>
          <a:solidFill>
            <a:srgbClr val="A91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261485" y="4245990"/>
            <a:ext cx="3171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DA1F28"/>
                </a:solidFill>
              </a:rPr>
              <a:t>建设大道延长线</a:t>
            </a:r>
            <a:endParaRPr lang="zh-CN" altLang="en-US" sz="2800" b="1" dirty="0">
              <a:solidFill>
                <a:srgbClr val="DA1F28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" y="6504112"/>
            <a:ext cx="12192001" cy="353888"/>
            <a:chOff x="-1" y="6504112"/>
            <a:chExt cx="12192001" cy="353888"/>
          </a:xfrm>
        </p:grpSpPr>
        <p:grpSp>
          <p:nvGrpSpPr>
            <p:cNvPr id="3" name="组合 2"/>
            <p:cNvGrpSpPr/>
            <p:nvPr/>
          </p:nvGrpSpPr>
          <p:grpSpPr>
            <a:xfrm>
              <a:off x="-1" y="6504112"/>
              <a:ext cx="12192001" cy="353888"/>
              <a:chOff x="-1" y="6504112"/>
              <a:chExt cx="12192001" cy="35388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-1" y="6738425"/>
                <a:ext cx="12192001" cy="119575"/>
              </a:xfrm>
              <a:prstGeom prst="rect">
                <a:avLst/>
              </a:prstGeom>
              <a:solidFill>
                <a:srgbClr val="DA1F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11194869" y="6504112"/>
                <a:ext cx="997131" cy="323743"/>
              </a:xfrm>
              <a:prstGeom prst="rect">
                <a:avLst/>
              </a:prstGeom>
              <a:solidFill>
                <a:srgbClr val="DA1F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等腰三角形 14"/>
            <p:cNvSpPr/>
            <p:nvPr/>
          </p:nvSpPr>
          <p:spPr>
            <a:xfrm rot="5400000">
              <a:off x="11801016" y="6586452"/>
              <a:ext cx="179226" cy="1545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16200000">
              <a:off x="11469741" y="6586452"/>
              <a:ext cx="179226" cy="15450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-17625" y="502442"/>
            <a:ext cx="601447" cy="584775"/>
          </a:xfrm>
          <a:prstGeom prst="rect">
            <a:avLst/>
          </a:prstGeom>
          <a:solidFill>
            <a:srgbClr val="DA1F2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4962" y="417644"/>
            <a:ext cx="4285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DA1F2A"/>
                </a:solidFill>
              </a:rPr>
              <a:t>项目区位</a:t>
            </a:r>
            <a:endParaRPr lang="zh-CN" altLang="en-US" sz="4000" b="1" dirty="0">
              <a:solidFill>
                <a:srgbClr val="DA1F2A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4" y="3884614"/>
            <a:ext cx="3482791" cy="265947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32675" y="4342130"/>
            <a:ext cx="4724400" cy="390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汉口永旺旁、国贸武广、</a:t>
            </a:r>
            <a:r>
              <a:rPr lang="en-US" altLang="zh-CN" sz="1600" dirty="0" smtClean="0"/>
              <a:t>CBD</a:t>
            </a:r>
            <a:r>
              <a:rPr lang="zh-CN" altLang="en-US" sz="1600" dirty="0" smtClean="0"/>
              <a:t>商圈，链接金融街</a:t>
            </a:r>
            <a:endParaRPr lang="zh-CN" altLang="en-US" sz="1600" dirty="0"/>
          </a:p>
        </p:txBody>
      </p:sp>
      <p:sp>
        <p:nvSpPr>
          <p:cNvPr id="24" name="矩形 23"/>
          <p:cNvSpPr/>
          <p:nvPr/>
        </p:nvSpPr>
        <p:spPr>
          <a:xfrm>
            <a:off x="4261484" y="4822859"/>
            <a:ext cx="4333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rgbClr val="DA1F28"/>
                </a:solidFill>
              </a:rPr>
              <a:t>地铁三号线兴业路站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166224" y="4910062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坐享“换乘之王”，快速畅达三镇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235302" y="5392273"/>
            <a:ext cx="20890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DA1F28"/>
                </a:solidFill>
              </a:rPr>
              <a:t>黄金二环</a:t>
            </a:r>
            <a:endParaRPr lang="zh-CN" altLang="en-US" sz="2800" b="1" dirty="0">
              <a:solidFill>
                <a:srgbClr val="DA1F28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91793" y="5459367"/>
            <a:ext cx="596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10</a:t>
            </a:r>
            <a:r>
              <a:rPr lang="zh-CN" altLang="en-US" dirty="0" smtClean="0"/>
              <a:t>分钟汉口火车站、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分钟天河机场、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分钟武汉火车站</a:t>
            </a:r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218950" y="5876388"/>
            <a:ext cx="2810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rgbClr val="DA1F28"/>
                </a:solidFill>
              </a:rPr>
              <a:t>人居政务中心</a:t>
            </a:r>
            <a:endParaRPr lang="zh-CN" altLang="en-US" sz="2800" b="1" dirty="0">
              <a:solidFill>
                <a:srgbClr val="DA1F28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74344" y="6011795"/>
            <a:ext cx="5317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/>
              <a:t>后湖</a:t>
            </a:r>
            <a:r>
              <a:rPr lang="en-US" altLang="zh-CN" sz="1600" dirty="0" smtClean="0"/>
              <a:t>30</a:t>
            </a:r>
            <a:r>
              <a:rPr lang="zh-CN" altLang="en-US" sz="1600" dirty="0" smtClean="0"/>
              <a:t>万人口成熟住区、体育中心、市民之家、传媒大厦</a:t>
            </a:r>
            <a:endParaRPr lang="zh-CN" altLang="en-US" sz="1600" dirty="0"/>
          </a:p>
        </p:txBody>
      </p:sp>
      <p:cxnSp>
        <p:nvCxnSpPr>
          <p:cNvPr id="31" name="直接连接符 30"/>
          <p:cNvCxnSpPr/>
          <p:nvPr/>
        </p:nvCxnSpPr>
        <p:spPr>
          <a:xfrm>
            <a:off x="4820198" y="4770403"/>
            <a:ext cx="2390503" cy="0"/>
          </a:xfrm>
          <a:prstGeom prst="line">
            <a:avLst/>
          </a:prstGeom>
          <a:ln>
            <a:solidFill>
              <a:srgbClr val="DA1F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794072" y="5331619"/>
            <a:ext cx="3195385" cy="0"/>
          </a:xfrm>
          <a:prstGeom prst="line">
            <a:avLst/>
          </a:prstGeom>
          <a:ln>
            <a:solidFill>
              <a:srgbClr val="DA1F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4807134" y="5891428"/>
            <a:ext cx="1383100" cy="0"/>
          </a:xfrm>
          <a:prstGeom prst="line">
            <a:avLst/>
          </a:prstGeom>
          <a:ln>
            <a:solidFill>
              <a:srgbClr val="DA1F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767944" y="6412671"/>
            <a:ext cx="2147237" cy="0"/>
          </a:xfrm>
          <a:prstGeom prst="line">
            <a:avLst/>
          </a:prstGeom>
          <a:ln>
            <a:solidFill>
              <a:srgbClr val="DA1F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知了\8.26区位图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" t="6097" r="2362" b="2819"/>
          <a:stretch>
            <a:fillRect/>
          </a:stretch>
        </p:blipFill>
        <p:spPr bwMode="auto">
          <a:xfrm>
            <a:off x="1955408" y="0"/>
            <a:ext cx="9122990" cy="68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81495" y="1317812"/>
            <a:ext cx="4882176" cy="518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80317" y="1640506"/>
            <a:ext cx="3750377" cy="90778"/>
          </a:xfrm>
          <a:prstGeom prst="rect">
            <a:avLst/>
          </a:prstGeom>
          <a:solidFill>
            <a:srgbClr val="DA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80617" y="1798694"/>
            <a:ext cx="374008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DA1F2A"/>
                </a:solidFill>
                <a:latin typeface="+mj-ea"/>
                <a:ea typeface="+mj-ea"/>
              </a:rPr>
              <a:t>A</a:t>
            </a:r>
            <a:r>
              <a:rPr lang="zh-CN" altLang="en-US" sz="2800" b="1" dirty="0" smtClean="0">
                <a:solidFill>
                  <a:srgbClr val="DA1F2A"/>
                </a:solidFill>
                <a:latin typeface="+mj-ea"/>
                <a:ea typeface="+mj-ea"/>
              </a:rPr>
              <a:t>栋</a:t>
            </a:r>
            <a:r>
              <a:rPr lang="en-US" altLang="zh-CN" sz="2800" b="1" dirty="0" smtClean="0">
                <a:solidFill>
                  <a:srgbClr val="DA1F2A"/>
                </a:solidFill>
                <a:latin typeface="+mj-ea"/>
                <a:ea typeface="+mj-ea"/>
              </a:rPr>
              <a:t>1.2</a:t>
            </a:r>
            <a:r>
              <a:rPr lang="zh-CN" altLang="zh-CN" sz="2800" b="1" dirty="0" smtClean="0">
                <a:solidFill>
                  <a:srgbClr val="DA1F2A"/>
                </a:solidFill>
                <a:latin typeface="+mj-ea"/>
                <a:ea typeface="+mj-ea"/>
              </a:rPr>
              <a:t>万方</a:t>
            </a:r>
            <a:endParaRPr lang="en-US" altLang="zh-CN" sz="2800" b="1" dirty="0">
              <a:solidFill>
                <a:srgbClr val="DA1F2A"/>
              </a:solidFill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纯</a:t>
            </a:r>
            <a:r>
              <a:rPr lang="zh-CN" altLang="en-US" dirty="0">
                <a:latin typeface="+mj-ea"/>
                <a:ea typeface="+mj-ea"/>
              </a:rPr>
              <a:t>商务</a:t>
            </a:r>
            <a:r>
              <a:rPr lang="zh-CN" altLang="zh-CN" dirty="0" smtClean="0">
                <a:latin typeface="+mj-ea"/>
                <a:ea typeface="+mj-ea"/>
              </a:rPr>
              <a:t>写字楼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 smtClean="0">
                <a:latin typeface="+mj-ea"/>
                <a:ea typeface="+mj-ea"/>
              </a:rPr>
              <a:t>1-7</a:t>
            </a:r>
            <a:r>
              <a:rPr lang="zh-CN" altLang="en-US" dirty="0" smtClean="0">
                <a:latin typeface="+mj-ea"/>
                <a:ea typeface="+mj-ea"/>
              </a:rPr>
              <a:t>层江岸区政务中心</a:t>
            </a:r>
            <a:endParaRPr lang="en-US" altLang="zh-CN" dirty="0" smtClean="0">
              <a:latin typeface="+mj-ea"/>
              <a:ea typeface="+mj-ea"/>
            </a:endParaRPr>
          </a:p>
          <a:p>
            <a:endParaRPr lang="en-US" altLang="zh-CN" sz="1400" b="1" dirty="0" smtClean="0">
              <a:solidFill>
                <a:srgbClr val="DA1F2A"/>
              </a:solidFill>
              <a:latin typeface="+mj-ea"/>
              <a:ea typeface="+mj-ea"/>
            </a:endParaRPr>
          </a:p>
          <a:p>
            <a:r>
              <a:rPr lang="en-US" altLang="zh-CN" sz="2800" b="1" dirty="0" smtClean="0">
                <a:solidFill>
                  <a:srgbClr val="DA1F2A"/>
                </a:solidFill>
                <a:latin typeface="+mj-ea"/>
                <a:ea typeface="+mj-ea"/>
              </a:rPr>
              <a:t>B</a:t>
            </a:r>
            <a:r>
              <a:rPr lang="zh-CN" altLang="en-US" sz="2800" b="1" dirty="0">
                <a:solidFill>
                  <a:srgbClr val="DA1F2A"/>
                </a:solidFill>
                <a:latin typeface="+mj-ea"/>
                <a:ea typeface="+mj-ea"/>
              </a:rPr>
              <a:t>栋</a:t>
            </a:r>
            <a:r>
              <a:rPr lang="en-US" altLang="zh-CN" sz="2800" b="1" dirty="0">
                <a:solidFill>
                  <a:srgbClr val="DA1F2A"/>
                </a:solidFill>
                <a:latin typeface="+mj-ea"/>
                <a:ea typeface="+mj-ea"/>
              </a:rPr>
              <a:t>(13-30</a:t>
            </a:r>
            <a:r>
              <a:rPr lang="zh-CN" altLang="en-US" sz="2800" b="1" dirty="0">
                <a:solidFill>
                  <a:srgbClr val="DA1F2A"/>
                </a:solidFill>
                <a:latin typeface="+mj-ea"/>
                <a:ea typeface="+mj-ea"/>
              </a:rPr>
              <a:t>层</a:t>
            </a:r>
            <a:r>
              <a:rPr lang="en-US" altLang="zh-CN" sz="2800" b="1" dirty="0" smtClean="0">
                <a:solidFill>
                  <a:srgbClr val="DA1F2A"/>
                </a:solidFill>
                <a:latin typeface="+mj-ea"/>
                <a:ea typeface="+mj-ea"/>
              </a:rPr>
              <a:t>):</a:t>
            </a:r>
            <a:endParaRPr lang="en-US" altLang="zh-CN" sz="2800" b="1" dirty="0" smtClean="0">
              <a:solidFill>
                <a:srgbClr val="DA1F2A"/>
              </a:solidFill>
              <a:latin typeface="+mj-ea"/>
              <a:ea typeface="+mj-ea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2.4</a:t>
            </a:r>
            <a:r>
              <a:rPr lang="zh-CN" altLang="zh-CN" dirty="0">
                <a:latin typeface="+mj-ea"/>
                <a:ea typeface="+mj-ea"/>
              </a:rPr>
              <a:t>万方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稀缺</a:t>
            </a:r>
            <a:r>
              <a:rPr lang="zh-CN" altLang="zh-CN" dirty="0">
                <a:latin typeface="+mj-ea"/>
                <a:ea typeface="+mj-ea"/>
              </a:rPr>
              <a:t>公寓</a:t>
            </a:r>
            <a:r>
              <a:rPr lang="zh-CN" altLang="en-US" dirty="0">
                <a:latin typeface="+mj-ea"/>
                <a:ea typeface="+mj-ea"/>
              </a:rPr>
              <a:t>，其中</a:t>
            </a:r>
            <a:r>
              <a:rPr lang="en-US" altLang="zh-CN" dirty="0">
                <a:latin typeface="+mj-ea"/>
                <a:ea typeface="+mj-ea"/>
              </a:rPr>
              <a:t>18</a:t>
            </a:r>
            <a:r>
              <a:rPr lang="zh-CN" altLang="en-US" dirty="0">
                <a:latin typeface="+mj-ea"/>
                <a:ea typeface="+mj-ea"/>
              </a:rPr>
              <a:t>层以上带精装修</a:t>
            </a:r>
            <a:endParaRPr lang="en-US" altLang="zh-CN" dirty="0">
              <a:latin typeface="+mj-ea"/>
              <a:ea typeface="+mj-ea"/>
            </a:endParaRPr>
          </a:p>
          <a:p>
            <a:endParaRPr lang="en-US" altLang="zh-CN" sz="1400" b="1" dirty="0" smtClean="0">
              <a:solidFill>
                <a:srgbClr val="DA1F2A"/>
              </a:solidFill>
              <a:latin typeface="+mj-ea"/>
              <a:ea typeface="+mj-ea"/>
            </a:endParaRPr>
          </a:p>
          <a:p>
            <a:r>
              <a:rPr lang="en-US" altLang="zh-CN" sz="2800" b="1" dirty="0" smtClean="0">
                <a:solidFill>
                  <a:srgbClr val="DA1F2A"/>
                </a:solidFill>
                <a:latin typeface="+mj-ea"/>
                <a:ea typeface="+mj-ea"/>
              </a:rPr>
              <a:t>B</a:t>
            </a:r>
            <a:r>
              <a:rPr lang="zh-CN" altLang="en-US" sz="2800" b="1" dirty="0">
                <a:solidFill>
                  <a:srgbClr val="DA1F2A"/>
                </a:solidFill>
                <a:latin typeface="+mj-ea"/>
                <a:ea typeface="+mj-ea"/>
              </a:rPr>
              <a:t>栋（</a:t>
            </a:r>
            <a:r>
              <a:rPr lang="en-US" altLang="zh-CN" sz="2800" b="1" dirty="0">
                <a:solidFill>
                  <a:srgbClr val="DA1F2A"/>
                </a:solidFill>
                <a:latin typeface="+mj-ea"/>
                <a:ea typeface="+mj-ea"/>
              </a:rPr>
              <a:t>4—12F</a:t>
            </a:r>
            <a:r>
              <a:rPr lang="zh-CN" altLang="en-US" sz="2800" b="1" dirty="0">
                <a:solidFill>
                  <a:srgbClr val="DA1F2A"/>
                </a:solidFill>
                <a:latin typeface="+mj-ea"/>
                <a:ea typeface="+mj-ea"/>
              </a:rPr>
              <a:t>层）：</a:t>
            </a:r>
            <a:endParaRPr lang="en-US" altLang="zh-CN" sz="2800" b="1" dirty="0">
              <a:solidFill>
                <a:srgbClr val="DA1F2A"/>
              </a:solidFill>
              <a:latin typeface="+mj-ea"/>
              <a:ea typeface="+mj-ea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1.2</a:t>
            </a:r>
            <a:r>
              <a:rPr lang="zh-CN" altLang="en-US" dirty="0" smtClean="0">
                <a:latin typeface="+mj-ea"/>
                <a:ea typeface="+mj-ea"/>
              </a:rPr>
              <a:t>万方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维也纳国际酒店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en-US" altLang="zh-CN" sz="2800" b="1" dirty="0" smtClean="0">
                <a:solidFill>
                  <a:srgbClr val="DA1F2A"/>
                </a:solidFill>
                <a:latin typeface="+mj-ea"/>
                <a:ea typeface="+mj-ea"/>
              </a:rPr>
              <a:t>1-3</a:t>
            </a:r>
            <a:r>
              <a:rPr lang="zh-CN" altLang="en-US" sz="2800" b="1" dirty="0" smtClean="0">
                <a:solidFill>
                  <a:srgbClr val="DA1F2A"/>
                </a:solidFill>
                <a:latin typeface="+mj-ea"/>
                <a:ea typeface="+mj-ea"/>
              </a:rPr>
              <a:t>层裙楼约</a:t>
            </a:r>
            <a:r>
              <a:rPr lang="en-US" altLang="zh-CN" sz="2800" b="1" dirty="0" smtClean="0">
                <a:solidFill>
                  <a:srgbClr val="DA1F2A"/>
                </a:solidFill>
                <a:latin typeface="+mj-ea"/>
                <a:ea typeface="+mj-ea"/>
              </a:rPr>
              <a:t>1</a:t>
            </a:r>
            <a:r>
              <a:rPr lang="zh-CN" altLang="zh-CN" sz="2800" b="1" dirty="0" smtClean="0">
                <a:solidFill>
                  <a:srgbClr val="DA1F2A"/>
                </a:solidFill>
                <a:latin typeface="+mj-ea"/>
                <a:ea typeface="+mj-ea"/>
              </a:rPr>
              <a:t>万方</a:t>
            </a:r>
            <a:r>
              <a:rPr lang="en-US" altLang="zh-CN" sz="2800" b="1" dirty="0" smtClean="0">
                <a:solidFill>
                  <a:srgbClr val="DA1F2A"/>
                </a:solidFill>
                <a:latin typeface="+mj-ea"/>
                <a:ea typeface="+mj-ea"/>
              </a:rPr>
              <a:t> </a:t>
            </a:r>
            <a:endParaRPr lang="en-US" altLang="zh-CN" sz="2800" b="1" dirty="0" smtClean="0">
              <a:solidFill>
                <a:srgbClr val="DA1F2A"/>
              </a:solidFill>
              <a:latin typeface="+mj-ea"/>
              <a:ea typeface="+mj-ea"/>
            </a:endParaRPr>
          </a:p>
          <a:p>
            <a:r>
              <a:rPr lang="zh-CN" altLang="zh-CN" dirty="0" smtClean="0">
                <a:latin typeface="+mj-ea"/>
                <a:ea typeface="+mj-ea"/>
              </a:rPr>
              <a:t>自持</a:t>
            </a:r>
            <a:r>
              <a:rPr lang="zh-CN" altLang="en-US" dirty="0" smtClean="0">
                <a:latin typeface="+mj-ea"/>
                <a:ea typeface="+mj-ea"/>
              </a:rPr>
              <a:t>邻里</a:t>
            </a:r>
            <a:r>
              <a:rPr lang="zh-CN" altLang="zh-CN" dirty="0" smtClean="0">
                <a:latin typeface="+mj-ea"/>
                <a:ea typeface="+mj-ea"/>
              </a:rPr>
              <a:t>商业</a:t>
            </a:r>
            <a:endParaRPr lang="zh-CN" altLang="en-US" b="1" dirty="0">
              <a:latin typeface="+mj-ea"/>
              <a:ea typeface="+mj-ea"/>
            </a:endParaRPr>
          </a:p>
        </p:txBody>
      </p:sp>
      <p:sp>
        <p:nvSpPr>
          <p:cNvPr id="25" name="文本框 18"/>
          <p:cNvSpPr txBox="1"/>
          <p:nvPr/>
        </p:nvSpPr>
        <p:spPr>
          <a:xfrm>
            <a:off x="-17625" y="385072"/>
            <a:ext cx="601447" cy="584775"/>
          </a:xfrm>
          <a:prstGeom prst="rect">
            <a:avLst/>
          </a:prstGeom>
          <a:solidFill>
            <a:srgbClr val="DA1F2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35643" y="323515"/>
            <a:ext cx="42850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DA1F2A"/>
                </a:solidFill>
              </a:rPr>
              <a:t>项目总规划</a:t>
            </a:r>
            <a:endParaRPr lang="zh-CN" altLang="en-US" sz="4000" b="1" dirty="0">
              <a:solidFill>
                <a:srgbClr val="DA1F2A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1856" y="1122281"/>
            <a:ext cx="3397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DA1F2A"/>
                </a:solidFill>
              </a:rPr>
              <a:t>8</a:t>
            </a:r>
            <a:r>
              <a:rPr lang="zh-CN" altLang="zh-CN" sz="2800" b="1" dirty="0">
                <a:solidFill>
                  <a:srgbClr val="DA1F2A"/>
                </a:solidFill>
              </a:rPr>
              <a:t>万方</a:t>
            </a:r>
            <a:r>
              <a:rPr lang="zh-CN" altLang="zh-CN" dirty="0">
                <a:solidFill>
                  <a:prstClr val="black"/>
                </a:solidFill>
                <a:latin typeface="微软雅黑" panose="020B0503020204020204" pitchFamily="34" charset="-122"/>
              </a:rPr>
              <a:t>轻奢都会生</a:t>
            </a:r>
            <a:r>
              <a:rPr lang="zh-CN" altLang="zh-CN" dirty="0" smtClean="0">
                <a:solidFill>
                  <a:prstClr val="black"/>
                </a:solidFill>
                <a:latin typeface="微软雅黑" panose="020B0503020204020204" pitchFamily="34" charset="-122"/>
              </a:rPr>
              <a:t>活体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</a:rPr>
              <a:t>涵盖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380316" y="1292143"/>
            <a:ext cx="200301" cy="183496"/>
          </a:xfrm>
          <a:prstGeom prst="rect">
            <a:avLst/>
          </a:prstGeom>
          <a:solidFill>
            <a:srgbClr val="DA1F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80617" y="5861345"/>
            <a:ext cx="2892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DA1F2A"/>
                </a:solidFill>
                <a:latin typeface="+mj-ea"/>
              </a:rPr>
              <a:t>700</a:t>
            </a:r>
            <a:r>
              <a:rPr lang="zh-CN" altLang="en-US" sz="2800" b="1" dirty="0" smtClean="0">
                <a:solidFill>
                  <a:srgbClr val="DA1F2A"/>
                </a:solidFill>
                <a:latin typeface="+mj-ea"/>
              </a:rPr>
              <a:t>余充裕停车位</a:t>
            </a:r>
            <a:endParaRPr lang="zh-CN" altLang="en-US" b="1" dirty="0">
              <a:solidFill>
                <a:srgbClr val="DA1F2A"/>
              </a:solidFill>
              <a:latin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15" y="96069"/>
            <a:ext cx="6858000" cy="668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1" cy="685799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4117682" y="1749981"/>
            <a:ext cx="687880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000" b="1" dirty="0" smtClean="0">
                <a:solidFill>
                  <a:schemeClr val="bg1"/>
                </a:solidFill>
              </a:rPr>
              <a:t>项目内容</a:t>
            </a:r>
            <a:endParaRPr lang="zh-CN" altLang="en-US" sz="13000" b="1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80246" y="3842862"/>
            <a:ext cx="57534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/>
              <a:t>公寓</a:t>
            </a:r>
            <a:r>
              <a:rPr lang="zh-CN" altLang="en-US" sz="4800" b="1" dirty="0" smtClean="0"/>
              <a:t>、写字楼、商业</a:t>
            </a:r>
            <a:endParaRPr lang="zh-CN" altLang="en-US" sz="4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296978" y="-281355"/>
            <a:ext cx="2784737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0" b="1" dirty="0">
                <a:solidFill>
                  <a:schemeClr val="bg1"/>
                </a:solidFill>
              </a:rPr>
              <a:t>2</a:t>
            </a:r>
            <a:endParaRPr lang="zh-CN" altLang="en-US" sz="40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8"/>
          <p:cNvSpPr txBox="1"/>
          <p:nvPr/>
        </p:nvSpPr>
        <p:spPr>
          <a:xfrm>
            <a:off x="-17625" y="196813"/>
            <a:ext cx="601447" cy="584775"/>
          </a:xfrm>
          <a:prstGeom prst="rect">
            <a:avLst/>
          </a:prstGeom>
          <a:solidFill>
            <a:srgbClr val="DA1F2A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5645" y="135256"/>
            <a:ext cx="89773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 smtClean="0">
                <a:solidFill>
                  <a:srgbClr val="DA1F2A"/>
                </a:solidFill>
              </a:rPr>
              <a:t>总规划及园林景观</a:t>
            </a:r>
            <a:endParaRPr lang="zh-CN" altLang="en-US" sz="4000" b="1" dirty="0">
              <a:solidFill>
                <a:srgbClr val="DA1F2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78" y="0"/>
            <a:ext cx="9262753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09603" y="4160465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</a:t>
            </a:r>
            <a:r>
              <a:rPr lang="zh-CN" altLang="en-US" b="1" dirty="0" smtClean="0">
                <a:solidFill>
                  <a:srgbClr val="FF0000"/>
                </a:solidFill>
              </a:rPr>
              <a:t>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6590" y="2681708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</a:t>
            </a:r>
            <a:r>
              <a:rPr lang="zh-CN" altLang="en-US" b="1" dirty="0" smtClean="0">
                <a:solidFill>
                  <a:srgbClr val="FF0000"/>
                </a:solidFill>
              </a:rPr>
              <a:t>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577753" y="624022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90141A"/>
                </a:solidFill>
              </a:rPr>
              <a:t>正门广场</a:t>
            </a:r>
            <a:endParaRPr lang="zh-CN" altLang="en-US" b="1" dirty="0">
              <a:solidFill>
                <a:srgbClr val="90141A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141"/>
            <a:ext cx="12192000" cy="6876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Franklin Gothic Medium"/>
        <a:ea typeface="微软雅黑"/>
        <a:cs typeface=""/>
      </a:majorFont>
      <a:minorFont>
        <a:latin typeface="Franklin Gothic Book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1002</Words>
  <Application>WPS 演示</Application>
  <PresentationFormat>自定义</PresentationFormat>
  <Paragraphs>206</Paragraphs>
  <Slides>30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5" baseType="lpstr">
      <vt:lpstr>Arial</vt:lpstr>
      <vt:lpstr>宋体</vt:lpstr>
      <vt:lpstr>Wingdings</vt:lpstr>
      <vt:lpstr>Roboto Black</vt:lpstr>
      <vt:lpstr>Roboto Thin</vt:lpstr>
      <vt:lpstr>Segoe UI Semilight</vt:lpstr>
      <vt:lpstr>微软雅黑</vt:lpstr>
      <vt:lpstr>Franklin Gothic Book</vt:lpstr>
      <vt:lpstr>Segoe Print</vt:lpstr>
      <vt:lpstr>Franklin Gothic Medium</vt:lpstr>
      <vt:lpstr>Calibri</vt:lpstr>
      <vt:lpstr>Kozuka Mincho Pro H</vt:lpstr>
      <vt:lpstr>Verdana</vt:lpstr>
      <vt:lpstr>Yu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003</dc:creator>
  <cp:lastModifiedBy>zctx</cp:lastModifiedBy>
  <cp:revision>278</cp:revision>
  <dcterms:created xsi:type="dcterms:W3CDTF">2015-04-13T02:42:00Z</dcterms:created>
  <dcterms:modified xsi:type="dcterms:W3CDTF">2017-05-21T08:09:08Z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